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71" r:id="rId4"/>
    <p:sldId id="281" r:id="rId5"/>
    <p:sldId id="276" r:id="rId6"/>
    <p:sldId id="274" r:id="rId7"/>
    <p:sldId id="272" r:id="rId8"/>
    <p:sldId id="285" r:id="rId9"/>
    <p:sldId id="279" r:id="rId10"/>
    <p:sldId id="273" r:id="rId11"/>
    <p:sldId id="277" r:id="rId12"/>
    <p:sldId id="286" r:id="rId13"/>
    <p:sldId id="266" r:id="rId14"/>
    <p:sldId id="267" r:id="rId15"/>
    <p:sldId id="262" r:id="rId16"/>
    <p:sldId id="263" r:id="rId17"/>
    <p:sldId id="264" r:id="rId18"/>
    <p:sldId id="258" r:id="rId19"/>
    <p:sldId id="259" r:id="rId20"/>
    <p:sldId id="280" r:id="rId21"/>
    <p:sldId id="282" r:id="rId22"/>
    <p:sldId id="283" r:id="rId23"/>
    <p:sldId id="284" r:id="rId24"/>
    <p:sldId id="260" r:id="rId25"/>
    <p:sldId id="261" r:id="rId26"/>
    <p:sldId id="265" r:id="rId27"/>
    <p:sldId id="270" r:id="rId28"/>
    <p:sldId id="269" r:id="rId29"/>
    <p:sldId id="278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305" autoAdjust="0"/>
  </p:normalViewPr>
  <p:slideViewPr>
    <p:cSldViewPr>
      <p:cViewPr varScale="1">
        <p:scale>
          <a:sx n="65" d="100"/>
          <a:sy n="65" d="100"/>
        </p:scale>
        <p:origin x="-1308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982A5B-3FFF-4B67-896F-AB2183EB7EFA}" type="datetimeFigureOut">
              <a:rPr lang="en-US" smtClean="0"/>
              <a:pPr/>
              <a:t>1/18/2012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CFF294-F5A8-4F4D-BCC4-E569BA99A59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Multivariate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en.wikipedia.org/wiki/Statistical_independence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is a computational method for separating a </a:t>
            </a:r>
            <a:r>
              <a:rPr lang="en-US" dirty="0" smtClean="0">
                <a:hlinkClick r:id="rId3" action="ppaction://hlinkfile" tooltip="Multivariate"/>
              </a:rPr>
              <a:t>multivariate</a:t>
            </a:r>
            <a:r>
              <a:rPr lang="en-US" dirty="0" smtClean="0"/>
              <a:t> signal into additive subcomponents supposing the mutual </a:t>
            </a:r>
            <a:r>
              <a:rPr lang="en-US" dirty="0" smtClean="0">
                <a:hlinkClick r:id="rId4" action="ppaction://hlinkfile" tooltip="Statistical independence"/>
              </a:rPr>
              <a:t>statistical independence</a:t>
            </a:r>
            <a:r>
              <a:rPr lang="en-US" dirty="0" smtClean="0"/>
              <a:t> of the non-Gaussian source signals.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CFF294-F5A8-4F4D-BCC4-E569BA99A593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CC266BA-D2DD-46CC-9BBF-D67DCFB5802C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548837-F86B-4354-A8BF-1498FD4935DE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 eaLnBrk="1" hangingPunct="1">
              <a:lnSpc>
                <a:spcPct val="80000"/>
              </a:lnSpc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We transform the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x’s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linearly so that the x</a:t>
            </a:r>
            <a:r>
              <a:rPr lang="en-US" sz="1800" baseline="30000" dirty="0" smtClean="0">
                <a:latin typeface="Times New Roman" pitchFamily="18" charset="0"/>
                <a:cs typeface="Times New Roman" pitchFamily="18" charset="0"/>
              </a:rPr>
              <a:t>~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are white. Its done by EVD. </a:t>
            </a:r>
          </a:p>
          <a:p>
            <a:pPr lvl="1" algn="ctr" eaLnBrk="1" hangingPunct="1">
              <a:lnSpc>
                <a:spcPct val="80000"/>
              </a:lnSpc>
              <a:buFontTx/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1800" baseline="30000" dirty="0" smtClean="0">
                <a:latin typeface="Times New Roman" pitchFamily="18" charset="0"/>
                <a:cs typeface="Times New Roman" pitchFamily="18" charset="0"/>
              </a:rPr>
              <a:t>~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= (ED</a:t>
            </a:r>
            <a:r>
              <a:rPr lang="en-US" sz="1800" baseline="30000" dirty="0" smtClean="0">
                <a:latin typeface="Times New Roman" pitchFamily="18" charset="0"/>
                <a:cs typeface="Times New Roman" pitchFamily="18" charset="0"/>
              </a:rPr>
              <a:t>-1/2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1800" baseline="30000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)x = ED</a:t>
            </a:r>
            <a:r>
              <a:rPr lang="en-US" sz="1800" baseline="30000" dirty="0" smtClean="0">
                <a:latin typeface="Times New Roman" pitchFamily="18" charset="0"/>
                <a:cs typeface="Times New Roman" pitchFamily="18" charset="0"/>
              </a:rPr>
              <a:t>-1/2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1800" baseline="30000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Ax = A</a:t>
            </a:r>
            <a:r>
              <a:rPr lang="en-US" sz="1800" baseline="30000" dirty="0" smtClean="0">
                <a:latin typeface="Times New Roman" pitchFamily="18" charset="0"/>
                <a:cs typeface="Times New Roman" pitchFamily="18" charset="0"/>
              </a:rPr>
              <a:t>~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s</a:t>
            </a:r>
          </a:p>
          <a:p>
            <a:pPr lvl="1" algn="ctr" eaLnBrk="1" hangingPunct="1">
              <a:lnSpc>
                <a:spcPct val="80000"/>
              </a:lnSpc>
              <a:buFontTx/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where </a:t>
            </a:r>
            <a:r>
              <a:rPr lang="en-US" sz="1800" i="1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{xx</a:t>
            </a:r>
            <a:r>
              <a:rPr lang="en-US" sz="1800" baseline="30000" dirty="0" smtClean="0">
                <a:latin typeface="Times New Roman" pitchFamily="18" charset="0"/>
                <a:cs typeface="Times New Roman" pitchFamily="18" charset="0"/>
              </a:rPr>
              <a:t>~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} = EDE</a:t>
            </a:r>
            <a:r>
              <a:rPr lang="en-US" sz="1800" baseline="30000" dirty="0" smtClean="0">
                <a:latin typeface="Times New Roman" pitchFamily="18" charset="0"/>
                <a:cs typeface="Times New Roman" pitchFamily="18" charset="0"/>
              </a:rPr>
              <a:t>T</a:t>
            </a:r>
          </a:p>
          <a:p>
            <a:pPr lvl="1" algn="ctr" eaLnBrk="1" hangingPunct="1">
              <a:lnSpc>
                <a:spcPct val="80000"/>
              </a:lnSpc>
              <a:buFontTx/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So we have to Estimate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Orthonormal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Matrix A</a:t>
            </a:r>
            <a:r>
              <a:rPr lang="en-US" sz="1800" baseline="30000" dirty="0" smtClean="0">
                <a:latin typeface="Times New Roman" pitchFamily="18" charset="0"/>
                <a:cs typeface="Times New Roman" pitchFamily="18" charset="0"/>
              </a:rPr>
              <a:t>~</a:t>
            </a: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An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orthonormal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matrix has n(n-1)/2 degrees of freedom. So for large dim A we have to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est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only half as much parameters. This greatly simplifies ICA.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Reducing dim of data (choosing dominant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Eig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 while doing whitening also help.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CFF294-F5A8-4F4D-BCC4-E569BA99A593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ADCC4F-D69C-4F09-A04B-54B222FCB705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30588"/>
          </a:xfrm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519"/>
            <a:ext cx="5029200" cy="4114243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use prior knowledge: gray matter mask, spatial</a:t>
            </a:r>
            <a:r>
              <a:rPr lang="en-US" baseline="0" dirty="0" smtClean="0"/>
              <a:t> structure </a:t>
            </a:r>
          </a:p>
          <a:p>
            <a:r>
              <a:rPr lang="en-US" dirty="0" smtClean="0"/>
              <a:t>'ICASSO'. When you select 'ICASSO', ICA is run several times and the best estimate for each component is used. 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CFF294-F5A8-4F4D-BCC4-E569BA99A593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Three major brain networks identified during cognition. Activations in the central executive and salience networks and deactivations in the default mode network during auditory event segmentation. </a:t>
            </a:r>
            <a:r>
              <a:rPr lang="en-US" b="1" dirty="0" smtClean="0"/>
              <a:t>a</a:t>
            </a:r>
            <a:r>
              <a:rPr lang="en-US" dirty="0" smtClean="0"/>
              <a:t> Analysis with the general linear model revealed regional activations (</a:t>
            </a:r>
            <a:r>
              <a:rPr lang="en-US" i="1" dirty="0" smtClean="0"/>
              <a:t>left</a:t>
            </a:r>
            <a:r>
              <a:rPr lang="en-US" dirty="0" smtClean="0"/>
              <a:t>) in the right AI and ACC (</a:t>
            </a:r>
            <a:r>
              <a:rPr lang="en-US" i="1" dirty="0" smtClean="0"/>
              <a:t>blue circles</a:t>
            </a:r>
            <a:r>
              <a:rPr lang="en-US" dirty="0" smtClean="0"/>
              <a:t>); DLPFC and PPC (</a:t>
            </a:r>
            <a:r>
              <a:rPr lang="en-US" i="1" dirty="0" smtClean="0"/>
              <a:t>green circles</a:t>
            </a:r>
            <a:r>
              <a:rPr lang="en-US" dirty="0" smtClean="0"/>
              <a:t>) and deactivations (</a:t>
            </a:r>
            <a:r>
              <a:rPr lang="en-US" i="1" dirty="0" smtClean="0"/>
              <a:t>right</a:t>
            </a:r>
            <a:r>
              <a:rPr lang="en-US" dirty="0" smtClean="0"/>
              <a:t>) in the VMPFC and PCC. </a:t>
            </a:r>
            <a:r>
              <a:rPr lang="en-US" b="1" dirty="0" smtClean="0"/>
              <a:t>b</a:t>
            </a:r>
            <a:r>
              <a:rPr lang="en-US" dirty="0" smtClean="0"/>
              <a:t> Independent component analysis provided converging evidence for spatially distinct networks. From </a:t>
            </a:r>
            <a:r>
              <a:rPr lang="en-US" i="1" dirty="0" smtClean="0"/>
              <a:t>left</a:t>
            </a:r>
            <a:r>
              <a:rPr lang="en-US" dirty="0" smtClean="0"/>
              <a:t> to </a:t>
            </a:r>
            <a:r>
              <a:rPr lang="en-US" i="1" dirty="0" smtClean="0"/>
              <a:t>right</a:t>
            </a:r>
            <a:r>
              <a:rPr lang="en-US" dirty="0" smtClean="0"/>
              <a:t>: salience network (</a:t>
            </a:r>
            <a:r>
              <a:rPr lang="en-US" dirty="0" err="1" smtClean="0"/>
              <a:t>rAI</a:t>
            </a:r>
            <a:r>
              <a:rPr lang="en-US" dirty="0" smtClean="0"/>
              <a:t> and ACC), central executive network (</a:t>
            </a:r>
            <a:r>
              <a:rPr lang="en-US" dirty="0" err="1" smtClean="0"/>
              <a:t>rDLPFC</a:t>
            </a:r>
            <a:r>
              <a:rPr lang="en-US" dirty="0" smtClean="0"/>
              <a:t> and </a:t>
            </a:r>
            <a:r>
              <a:rPr lang="en-US" dirty="0" err="1" smtClean="0"/>
              <a:t>rPPC</a:t>
            </a:r>
            <a:r>
              <a:rPr lang="en-US" dirty="0" smtClean="0"/>
              <a:t>), and default mode network (VMPFC and PCC) (adapted from </a:t>
            </a:r>
            <a:r>
              <a:rPr lang="en-US" dirty="0" err="1" smtClean="0"/>
              <a:t>Sridharan</a:t>
            </a:r>
            <a:r>
              <a:rPr lang="en-US" dirty="0" smtClean="0"/>
              <a:t> et al. </a:t>
            </a:r>
            <a:r>
              <a:rPr lang="en-US" i="1" dirty="0" smtClean="0">
                <a:hlinkClick r:id="" action="ppaction://hlinkfile"/>
              </a:rPr>
              <a:t>2008</a:t>
            </a:r>
            <a:r>
              <a:rPr lang="en-US" dirty="0" smtClean="0"/>
              <a:t>)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CFF294-F5A8-4F4D-BCC4-E569BA99A593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Network model of anterior </a:t>
            </a:r>
            <a:r>
              <a:rPr lang="en-US" dirty="0" err="1" smtClean="0"/>
              <a:t>insula</a:t>
            </a:r>
            <a:r>
              <a:rPr lang="en-US" dirty="0" smtClean="0"/>
              <a:t> function. The anterior </a:t>
            </a:r>
            <a:r>
              <a:rPr lang="en-US" dirty="0" err="1" smtClean="0"/>
              <a:t>insula</a:t>
            </a:r>
            <a:r>
              <a:rPr lang="en-US" dirty="0" smtClean="0"/>
              <a:t> is part of a salience network, which serves to initiate dynamic switching between the central executive and default mode networks. In our model, sensory and limbic inputs are processed by the anterior </a:t>
            </a:r>
            <a:r>
              <a:rPr lang="en-US" dirty="0" err="1" smtClean="0"/>
              <a:t>insula</a:t>
            </a:r>
            <a:r>
              <a:rPr lang="en-US" dirty="0" smtClean="0"/>
              <a:t> (AI), which detects salient events and initiates appropriate control signals to regulate behavior and homeostatic state (adapted from </a:t>
            </a:r>
            <a:r>
              <a:rPr lang="en-US" dirty="0" err="1" smtClean="0"/>
              <a:t>Uddin</a:t>
            </a:r>
            <a:r>
              <a:rPr lang="en-US" dirty="0" smtClean="0"/>
              <a:t> and </a:t>
            </a:r>
            <a:r>
              <a:rPr lang="en-US" dirty="0" err="1" smtClean="0"/>
              <a:t>Menon</a:t>
            </a:r>
            <a:r>
              <a:rPr lang="en-US" dirty="0" smtClean="0"/>
              <a:t> </a:t>
            </a:r>
            <a:r>
              <a:rPr lang="en-US" i="1" dirty="0" smtClean="0">
                <a:hlinkClick r:id="" action="ppaction://hlinkfile"/>
              </a:rPr>
              <a:t>2009</a:t>
            </a:r>
            <a:r>
              <a:rPr lang="en-US" dirty="0" smtClean="0"/>
              <a:t>)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CFF294-F5A8-4F4D-BCC4-E569BA99A593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use prior knowledge: gray matter mask, spatial</a:t>
            </a:r>
            <a:r>
              <a:rPr lang="en-US" baseline="0" dirty="0" smtClean="0"/>
              <a:t> structure </a:t>
            </a:r>
          </a:p>
          <a:p>
            <a:r>
              <a:rPr lang="en-US" baseline="0" dirty="0" smtClean="0"/>
              <a:t>Redundancy=over 0.6 </a:t>
            </a:r>
            <a:r>
              <a:rPr lang="en-US" baseline="0" dirty="0" err="1" smtClean="0"/>
              <a:t>jaccard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CFF294-F5A8-4F4D-BCC4-E569BA99A593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0BEA2-F183-4653-927D-3B72F92D3671}" type="datetimeFigureOut">
              <a:rPr lang="en-US" smtClean="0"/>
              <a:pPr/>
              <a:t>1/18/2012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3C3F0-E05E-4097-9EA5-90B8344FE1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0BEA2-F183-4653-927D-3B72F92D3671}" type="datetimeFigureOut">
              <a:rPr lang="en-US" smtClean="0"/>
              <a:pPr/>
              <a:t>1/18/2012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3C3F0-E05E-4097-9EA5-90B8344FE1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0BEA2-F183-4653-927D-3B72F92D3671}" type="datetimeFigureOut">
              <a:rPr lang="en-US" smtClean="0"/>
              <a:pPr/>
              <a:t>1/18/2012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3C3F0-E05E-4097-9EA5-90B8344FE1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1D30D4-1EDE-440F-8BF4-C9868563A3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5309D5-5881-4D8A-93A8-082ADB72F6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0BEA2-F183-4653-927D-3B72F92D3671}" type="datetimeFigureOut">
              <a:rPr lang="en-US" smtClean="0"/>
              <a:pPr/>
              <a:t>1/18/2012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3C3F0-E05E-4097-9EA5-90B8344FE1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0BEA2-F183-4653-927D-3B72F92D3671}" type="datetimeFigureOut">
              <a:rPr lang="en-US" smtClean="0"/>
              <a:pPr/>
              <a:t>1/18/2012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3C3F0-E05E-4097-9EA5-90B8344FE1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0BEA2-F183-4653-927D-3B72F92D3671}" type="datetimeFigureOut">
              <a:rPr lang="en-US" smtClean="0"/>
              <a:pPr/>
              <a:t>1/18/2012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3C3F0-E05E-4097-9EA5-90B8344FE1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0BEA2-F183-4653-927D-3B72F92D3671}" type="datetimeFigureOut">
              <a:rPr lang="en-US" smtClean="0"/>
              <a:pPr/>
              <a:t>1/18/2012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3C3F0-E05E-4097-9EA5-90B8344FE1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0BEA2-F183-4653-927D-3B72F92D3671}" type="datetimeFigureOut">
              <a:rPr lang="en-US" smtClean="0"/>
              <a:pPr/>
              <a:t>1/18/2012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3C3F0-E05E-4097-9EA5-90B8344FE1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0BEA2-F183-4653-927D-3B72F92D3671}" type="datetimeFigureOut">
              <a:rPr lang="en-US" smtClean="0"/>
              <a:pPr/>
              <a:t>1/18/2012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3C3F0-E05E-4097-9EA5-90B8344FE1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0BEA2-F183-4653-927D-3B72F92D3671}" type="datetimeFigureOut">
              <a:rPr lang="en-US" smtClean="0"/>
              <a:pPr/>
              <a:t>1/18/2012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3C3F0-E05E-4097-9EA5-90B8344FE1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0BEA2-F183-4653-927D-3B72F92D3671}" type="datetimeFigureOut">
              <a:rPr lang="en-US" smtClean="0"/>
              <a:pPr/>
              <a:t>1/18/2012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3C3F0-E05E-4097-9EA5-90B8344FE1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E0BEA2-F183-4653-927D-3B72F92D3671}" type="datetimeFigureOut">
              <a:rPr lang="en-US" smtClean="0"/>
              <a:pPr/>
              <a:t>1/18/2012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33C3F0-E05E-4097-9EA5-90B8344FE15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C:\Documents%20and%20Settings\miked\My%20Documents\presentations\NCAF\separated2.wav" TargetMode="External"/><Relationship Id="rId1" Type="http://schemas.openxmlformats.org/officeDocument/2006/relationships/audio" Target="file:///C:\Users\Mark%20at%20KCL%20Only\Slides\0109%20NCAF\Lee_data.wav" TargetMode="External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wmf"/><Relationship Id="rId4" Type="http://schemas.openxmlformats.org/officeDocument/2006/relationships/image" Target="../media/image5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685800"/>
            <a:ext cx="7772400" cy="1470025"/>
          </a:xfrm>
        </p:spPr>
        <p:txBody>
          <a:bodyPr/>
          <a:lstStyle/>
          <a:p>
            <a:r>
              <a:rPr lang="en-US" dirty="0" smtClean="0"/>
              <a:t>Voxel Continues Bi-clusters (</a:t>
            </a:r>
            <a:r>
              <a:rPr lang="en-US" dirty="0" err="1" smtClean="0"/>
              <a:t>ConBics</a:t>
            </a:r>
            <a:r>
              <a:rPr lang="en-US" dirty="0" smtClean="0"/>
              <a:t>) Evaluation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Work in progress…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ICA cons.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Simple ICA does not provide any statistical significance of the components</a:t>
            </a:r>
          </a:p>
          <a:p>
            <a:r>
              <a:rPr lang="en-US" dirty="0" smtClean="0"/>
              <a:t>For the physiologically relevant components one must go fishing (e.g. use anatomic templates)</a:t>
            </a:r>
          </a:p>
          <a:p>
            <a:r>
              <a:rPr lang="en-US" dirty="0" smtClean="0"/>
              <a:t>Requires large number of observations (TRs)</a:t>
            </a:r>
          </a:p>
          <a:p>
            <a:r>
              <a:rPr lang="en-US" dirty="0" smtClean="0"/>
              <a:t>The objective function is dependent on the finite amount of observed data and is potentially non-convex. Hence, each run may potentially yield different ICs for the same data.</a:t>
            </a:r>
          </a:p>
          <a:p>
            <a:pPr>
              <a:buNone/>
            </a:pPr>
            <a:r>
              <a:rPr lang="en-US" dirty="0" smtClean="0"/>
              <a:t>* Recent improvements:</a:t>
            </a:r>
          </a:p>
          <a:p>
            <a:pPr>
              <a:buNone/>
            </a:pPr>
            <a:r>
              <a:rPr lang="en-US" dirty="0" smtClean="0"/>
              <a:t>     - </a:t>
            </a:r>
            <a:r>
              <a:rPr lang="en-US" dirty="0" smtClean="0"/>
              <a:t>RAICAR, ICASSO </a:t>
            </a:r>
            <a:r>
              <a:rPr lang="en-US" dirty="0" smtClean="0"/>
              <a:t>allows for the selection of only those ICs that have a high run-to-run reproducibility </a:t>
            </a:r>
          </a:p>
          <a:p>
            <a:pPr>
              <a:buNone/>
            </a:pPr>
            <a:r>
              <a:rPr lang="en-US" dirty="0" smtClean="0"/>
              <a:t>    - </a:t>
            </a:r>
            <a:r>
              <a:rPr lang="en-US" dirty="0" err="1" smtClean="0"/>
              <a:t>CanICA</a:t>
            </a:r>
            <a:r>
              <a:rPr lang="en-US" dirty="0" smtClean="0"/>
              <a:t>  (canonical ICA) – uses a group of subjects to improve robustness (provides one result for all subjects)</a:t>
            </a:r>
            <a:br>
              <a:rPr lang="en-US" dirty="0" smtClean="0"/>
            </a:b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Our approach for data driven network detection (“Local clustering”)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Assumes that voxels operate in local clusters (spatial </a:t>
            </a:r>
            <a:r>
              <a:rPr lang="en-US" dirty="0" err="1" smtClean="0"/>
              <a:t>consecuitivity</a:t>
            </a:r>
            <a:r>
              <a:rPr lang="en-US" dirty="0" smtClean="0"/>
              <a:t>)</a:t>
            </a:r>
          </a:p>
          <a:p>
            <a:r>
              <a:rPr lang="en-US" dirty="0" smtClean="0"/>
              <a:t>Selects seeds (starting points) from the data (uses farthest point heuristic)</a:t>
            </a:r>
          </a:p>
          <a:p>
            <a:r>
              <a:rPr lang="en-US" dirty="0" smtClean="0"/>
              <a:t>Grows a region around each seed </a:t>
            </a:r>
          </a:p>
          <a:p>
            <a:r>
              <a:rPr lang="en-US" dirty="0" smtClean="0"/>
              <a:t>Merges regions according to  signal correlation of all voxels pairs</a:t>
            </a:r>
          </a:p>
          <a:p>
            <a:r>
              <a:rPr lang="en-US" dirty="0" smtClean="0"/>
              <a:t>Currently uses hierarchical clustering + splitting according to distance threshold (ideas are welcome…..)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Some assumptions that we make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Only relevant band frequencies are considered </a:t>
            </a:r>
          </a:p>
          <a:p>
            <a:r>
              <a:rPr lang="en-US" dirty="0" smtClean="0"/>
              <a:t>Only gray matter voxels are considered</a:t>
            </a:r>
          </a:p>
          <a:p>
            <a:r>
              <a:rPr lang="en-US" dirty="0" smtClean="0"/>
              <a:t>We assume local interactions take place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Comparison on one dataset (5 min rest)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pPr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33400" y="1219200"/>
          <a:ext cx="8229600" cy="50663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3723"/>
                <a:gridCol w="929148"/>
                <a:gridCol w="929148"/>
                <a:gridCol w="1194619"/>
                <a:gridCol w="1061884"/>
                <a:gridCol w="1061884"/>
                <a:gridCol w="1659194"/>
              </a:tblGrid>
              <a:tr h="848246">
                <a:tc>
                  <a:txBody>
                    <a:bodyPr/>
                    <a:lstStyle/>
                    <a:p>
                      <a:r>
                        <a:rPr lang="en-US" dirty="0" smtClean="0"/>
                        <a:t>Method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# groups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#voxels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Mean pairwise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cor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Seperation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% linked voxels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Clustering coefficient</a:t>
                      </a:r>
                      <a:endParaRPr lang="en-US" dirty="0"/>
                    </a:p>
                  </a:txBody>
                  <a:tcPr/>
                </a:tc>
              </a:tr>
              <a:tr h="593772">
                <a:tc>
                  <a:txBody>
                    <a:bodyPr/>
                    <a:lstStyle/>
                    <a:p>
                      <a:r>
                        <a:rPr lang="en-US" dirty="0" smtClean="0"/>
                        <a:t>ICA t=4.5 (</a:t>
                      </a:r>
                      <a:r>
                        <a:rPr lang="en-US" dirty="0" err="1" smtClean="0"/>
                        <a:t>Informax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8-548 (257)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0.05-0.54 (0.216)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75-100 (96.5)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0.017-0.18 (0.04)</a:t>
                      </a:r>
                      <a:endParaRPr lang="en-US" dirty="0"/>
                    </a:p>
                  </a:txBody>
                  <a:tcPr/>
                </a:tc>
              </a:tr>
              <a:tr h="848246">
                <a:tc>
                  <a:txBody>
                    <a:bodyPr/>
                    <a:lstStyle/>
                    <a:p>
                      <a:r>
                        <a:rPr lang="en-US" dirty="0" smtClean="0"/>
                        <a:t>ICA t=4.5 (</a:t>
                      </a:r>
                      <a:r>
                        <a:rPr lang="en-US" dirty="0" err="1" smtClean="0"/>
                        <a:t>Informax</a:t>
                      </a:r>
                      <a:r>
                        <a:rPr lang="en-US" dirty="0" smtClean="0"/>
                        <a:t>, ICASSO 20 )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64-536 (267)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0.02-0.54 (0.23)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86-100 </a:t>
                      </a:r>
                      <a:r>
                        <a:rPr lang="en-US" baseline="0" dirty="0" smtClean="0"/>
                        <a:t>(96.86)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0.017-0.129 (0.042)</a:t>
                      </a:r>
                      <a:endParaRPr lang="en-US" dirty="0"/>
                    </a:p>
                  </a:txBody>
                  <a:tcPr/>
                </a:tc>
              </a:tr>
              <a:tr h="848246">
                <a:tc>
                  <a:txBody>
                    <a:bodyPr/>
                    <a:lstStyle/>
                    <a:p>
                      <a:r>
                        <a:rPr lang="en-US" dirty="0" smtClean="0"/>
                        <a:t>Con </a:t>
                      </a:r>
                      <a:r>
                        <a:rPr lang="en-US" dirty="0" err="1" smtClean="0"/>
                        <a:t>Clust</a:t>
                      </a:r>
                      <a:r>
                        <a:rPr lang="en-US" dirty="0" smtClean="0"/>
                        <a:t> (0.8,0.2</a:t>
                      </a:r>
                      <a:r>
                        <a:rPr lang="en-US" dirty="0"/>
                        <a:t>)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30-3519 (449)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0.58-0.752 (0.645)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0.003-0.32 (0.116)</a:t>
                      </a:r>
                    </a:p>
                  </a:txBody>
                  <a:tcPr/>
                </a:tc>
              </a:tr>
              <a:tr h="84824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Con </a:t>
                      </a:r>
                      <a:r>
                        <a:rPr lang="en-US" dirty="0" err="1" smtClean="0"/>
                        <a:t>Clust</a:t>
                      </a:r>
                      <a:r>
                        <a:rPr lang="en-US" dirty="0" smtClean="0"/>
                        <a:t> (0.8,0.3)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35-4795 (702)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0.5-0.75 (0.59)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0.002-0.189 (0.076)</a:t>
                      </a:r>
                    </a:p>
                  </a:txBody>
                  <a:tcPr/>
                </a:tc>
              </a:tr>
              <a:tr h="768646">
                <a:tc>
                  <a:txBody>
                    <a:bodyPr/>
                    <a:lstStyle/>
                    <a:p>
                      <a:r>
                        <a:rPr lang="en-US" dirty="0" smtClean="0"/>
                        <a:t>Click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191-11201 (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0.634-0.721 (0.7)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67-99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(84.23)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0.0004-0.02 (0.011)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318671" y="6248400"/>
            <a:ext cx="47872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* ICA currently performed using </a:t>
            </a:r>
            <a:r>
              <a:rPr lang="en-US" dirty="0" err="1" smtClean="0"/>
              <a:t>GroupICAT</a:t>
            </a:r>
            <a:r>
              <a:rPr lang="en-US" dirty="0" smtClean="0"/>
              <a:t> v2.0e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ICA result sizes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5722203"/>
            <a:ext cx="350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Positive contribution to components</a:t>
            </a:r>
            <a:endParaRPr lang="en-US" sz="2400" dirty="0"/>
          </a:p>
        </p:txBody>
      </p:sp>
      <p:pic>
        <p:nvPicPr>
          <p:cNvPr id="6" name="Picture 5" descr="ICA sizes ne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19600" y="1555225"/>
            <a:ext cx="4409015" cy="4272419"/>
          </a:xfrm>
          <a:prstGeom prst="rect">
            <a:avLst/>
          </a:prstGeom>
        </p:spPr>
      </p:pic>
      <p:pic>
        <p:nvPicPr>
          <p:cNvPr id="4" name="Content Placeholder 3" descr="ICA sizes Pos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81001" y="1524001"/>
            <a:ext cx="4221724" cy="4267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29200" y="5715000"/>
            <a:ext cx="350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Negative contribution to components</a:t>
            </a:r>
            <a:endParaRPr lang="en-US" sz="2400" dirty="0"/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do we want to look at temporal dynamics?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/>
          <a:lstStyle/>
          <a:p>
            <a:r>
              <a:rPr lang="en-US" dirty="0" smtClean="0"/>
              <a:t>Growing evidence for different connectivity patterns at different time points </a:t>
            </a:r>
          </a:p>
          <a:p>
            <a:r>
              <a:rPr lang="en-US" dirty="0"/>
              <a:t>L</a:t>
            </a:r>
            <a:r>
              <a:rPr lang="en-US" dirty="0" smtClean="0"/>
              <a:t>ong term relationships…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Are assumed to represent</a:t>
            </a:r>
            <a:br>
              <a:rPr lang="en-US" dirty="0" smtClean="0"/>
            </a:br>
            <a:r>
              <a:rPr lang="en-US" dirty="0" smtClean="0"/>
              <a:t> structural connectivity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So what is short term connectivity? Maybe it is just noise or random correlations?</a:t>
            </a:r>
            <a:endParaRPr lang="en-US" dirty="0"/>
          </a:p>
        </p:txBody>
      </p:sp>
      <p:pic>
        <p:nvPicPr>
          <p:cNvPr id="4" name="Picture 3" descr="marri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3600" y="2667000"/>
            <a:ext cx="2209800" cy="2209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Example: the triple core network model</a:t>
            </a:r>
            <a:endParaRPr lang="en-US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Menon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&amp;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Uddin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2010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Menon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95400" y="2590800"/>
            <a:ext cx="6625052" cy="3429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triple core network model –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Menon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5000" y="1752600"/>
            <a:ext cx="5123757" cy="35814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9600" y="5562600"/>
            <a:ext cx="815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The salience network initiates </a:t>
            </a:r>
            <a:r>
              <a:rPr lang="en-US" sz="2400" b="1" dirty="0" smtClean="0"/>
              <a:t>dynamic switching between the </a:t>
            </a:r>
            <a:r>
              <a:rPr lang="en-US" sz="2400" b="1" dirty="0" smtClean="0"/>
              <a:t>CEN </a:t>
            </a:r>
            <a:r>
              <a:rPr lang="en-US" sz="2400" b="1" dirty="0" smtClean="0"/>
              <a:t>and </a:t>
            </a:r>
            <a:r>
              <a:rPr lang="en-US" sz="2400" b="1" dirty="0" smtClean="0"/>
              <a:t>DMN  according to salient events.  This is done to regulate behavior and maintain homeostasis.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Existing approaches for temporal dynamics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/>
          <a:lstStyle/>
          <a:p>
            <a:r>
              <a:rPr lang="en-US" dirty="0" smtClean="0"/>
              <a:t>Sliding window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E.g. track changes in cohesion of predefined network/s over time (performed in </a:t>
            </a:r>
            <a:r>
              <a:rPr lang="en-US" dirty="0" err="1" smtClean="0"/>
              <a:t>Talma’s</a:t>
            </a:r>
            <a:r>
              <a:rPr lang="en-US" dirty="0" smtClean="0"/>
              <a:t> lab)	</a:t>
            </a:r>
          </a:p>
          <a:p>
            <a:r>
              <a:rPr lang="en-US" dirty="0" smtClean="0"/>
              <a:t> </a:t>
            </a:r>
            <a:r>
              <a:rPr lang="en-US" dirty="0"/>
              <a:t>V</a:t>
            </a:r>
            <a:r>
              <a:rPr lang="en-US" dirty="0" smtClean="0"/>
              <a:t>ariable parameter regression (e.g. using </a:t>
            </a:r>
            <a:r>
              <a:rPr lang="en-US" dirty="0" err="1" smtClean="0"/>
              <a:t>Kalman</a:t>
            </a:r>
            <a:r>
              <a:rPr lang="en-US" dirty="0" smtClean="0"/>
              <a:t> Filter)  - data driven: tries to predict the pattern at time point t according to the previous patterns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ConBic</a:t>
            </a:r>
            <a:r>
              <a:rPr lang="en-US" dirty="0" smtClean="0"/>
              <a:t>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Combines </a:t>
            </a:r>
            <a:r>
              <a:rPr lang="en-US" b="1" dirty="0" smtClean="0"/>
              <a:t>sliding window </a:t>
            </a:r>
            <a:r>
              <a:rPr lang="en-US" dirty="0" smtClean="0"/>
              <a:t>and </a:t>
            </a:r>
            <a:r>
              <a:rPr lang="en-US" b="1" dirty="0" smtClean="0"/>
              <a:t>local clustering</a:t>
            </a:r>
          </a:p>
          <a:p>
            <a:r>
              <a:rPr lang="en-US" dirty="0" smtClean="0"/>
              <a:t>As in local clustering regions are grown in each time window.</a:t>
            </a:r>
          </a:p>
          <a:p>
            <a:r>
              <a:rPr lang="en-US" dirty="0" smtClean="0"/>
              <a:t>Performs a 2D merge according to  signal correlation of all pairs</a:t>
            </a:r>
          </a:p>
          <a:p>
            <a:r>
              <a:rPr lang="en-US" dirty="0" smtClean="0"/>
              <a:t>Currently uses hierarchical clustering + splitting according to distance threshold (ideas are welcome…..)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762000" y="4343400"/>
            <a:ext cx="990600" cy="381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59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Study the </a:t>
            </a:r>
            <a:r>
              <a:rPr lang="en-US" b="1" dirty="0" smtClean="0"/>
              <a:t>functional networking </a:t>
            </a:r>
            <a:r>
              <a:rPr lang="en-US" dirty="0" smtClean="0"/>
              <a:t>in the brain</a:t>
            </a:r>
          </a:p>
          <a:p>
            <a:r>
              <a:rPr lang="en-US" dirty="0" smtClean="0"/>
              <a:t>During task                        or at rest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Task: regression against task paradigm</a:t>
            </a:r>
          </a:p>
          <a:p>
            <a:r>
              <a:rPr lang="en-US" dirty="0" smtClean="0"/>
              <a:t>Rest: Seed based (anatomically selected) OR data driven clustering (</a:t>
            </a:r>
            <a:r>
              <a:rPr lang="en-US" b="1" dirty="0" smtClean="0"/>
              <a:t>ICA</a:t>
            </a:r>
            <a:r>
              <a:rPr lang="en-US" dirty="0" smtClean="0"/>
              <a:t>, </a:t>
            </a:r>
            <a:r>
              <a:rPr lang="en-US" sz="2800" b="1" dirty="0" smtClean="0"/>
              <a:t>PCA</a:t>
            </a:r>
            <a:r>
              <a:rPr lang="en-US" dirty="0" smtClean="0"/>
              <a:t>, </a:t>
            </a:r>
            <a:r>
              <a:rPr lang="en-US" sz="2800" dirty="0" smtClean="0"/>
              <a:t>k-means , hierarchical , fuzzy</a:t>
            </a:r>
            <a:r>
              <a:rPr lang="en-US" dirty="0" smtClean="0"/>
              <a:t>). </a:t>
            </a:r>
          </a:p>
          <a:p>
            <a:r>
              <a:rPr lang="en-US" dirty="0" smtClean="0"/>
              <a:t>Temporal dynamics rarely considered 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pic>
        <p:nvPicPr>
          <p:cNvPr id="5" name="Picture 4" descr="res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77000" y="2246192"/>
            <a:ext cx="2057400" cy="1545336"/>
          </a:xfrm>
          <a:prstGeom prst="rect">
            <a:avLst/>
          </a:prstGeom>
        </p:spPr>
      </p:pic>
      <p:pic>
        <p:nvPicPr>
          <p:cNvPr id="8" name="Picture 7" descr="cat_and_a_gold_fish-125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19400" y="2209800"/>
            <a:ext cx="2057400" cy="154305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 a </a:t>
            </a:r>
            <a:r>
              <a:rPr lang="en-US" dirty="0" err="1" smtClean="0"/>
              <a:t>bic</a:t>
            </a:r>
            <a:r>
              <a:rPr lang="en-US" dirty="0" smtClean="0"/>
              <a:t> tell us anything new?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219200" y="1600200"/>
          <a:ext cx="6081268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4068"/>
                <a:gridCol w="1752600"/>
                <a:gridCol w="1233932"/>
                <a:gridCol w="1280668"/>
              </a:tblGrid>
              <a:tr h="447041">
                <a:tc>
                  <a:txBody>
                    <a:bodyPr/>
                    <a:lstStyle/>
                    <a:p>
                      <a:r>
                        <a:rPr lang="en-US" dirty="0" smtClean="0"/>
                        <a:t>Region growing threshold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Clustering</a:t>
                      </a:r>
                      <a:r>
                        <a:rPr lang="en-US" baseline="0" dirty="0" smtClean="0"/>
                        <a:t> split </a:t>
                      </a:r>
                      <a:r>
                        <a:rPr lang="en-US" baseline="0" dirty="0" err="1" smtClean="0"/>
                        <a:t>threshols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Resulting </a:t>
                      </a:r>
                      <a:r>
                        <a:rPr lang="en-US" dirty="0" err="1" smtClean="0"/>
                        <a:t>bics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Cor</a:t>
                      </a:r>
                      <a:r>
                        <a:rPr lang="en-US" baseline="0" dirty="0" smtClean="0"/>
                        <a:t> delta&gt;0.3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790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553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33400" y="1371600"/>
            <a:ext cx="579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 example – </a:t>
            </a:r>
            <a:r>
              <a:rPr lang="en-US" dirty="0" err="1" smtClean="0"/>
              <a:t>Bic</a:t>
            </a:r>
            <a:r>
              <a:rPr lang="en-US" dirty="0" smtClean="0"/>
              <a:t> #264 </a:t>
            </a:r>
            <a:endParaRPr lang="en-US" dirty="0"/>
          </a:p>
        </p:txBody>
      </p:sp>
      <p:pic>
        <p:nvPicPr>
          <p:cNvPr id="4" name="Content Placeholder 3" descr="264_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1" y="1295400"/>
            <a:ext cx="3962400" cy="3724399"/>
          </a:xfrm>
        </p:spPr>
      </p:pic>
      <p:pic>
        <p:nvPicPr>
          <p:cNvPr id="5" name="Picture 4" descr="264_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62200" y="2971800"/>
            <a:ext cx="3567055" cy="3352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48200" y="1447800"/>
            <a:ext cx="411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Size=780 voxels</a:t>
            </a:r>
          </a:p>
          <a:p>
            <a:r>
              <a:rPr lang="en-US" dirty="0" smtClean="0"/>
              <a:t>Detected in time window 114-123</a:t>
            </a:r>
          </a:p>
          <a:p>
            <a:r>
              <a:rPr lang="en-US" dirty="0" smtClean="0"/>
              <a:t>Mean pairwise correlation = 0.763</a:t>
            </a:r>
          </a:p>
          <a:p>
            <a:r>
              <a:rPr lang="en-US" dirty="0" smtClean="0"/>
              <a:t>Mean pairwise correlation (all TRs) = 0.41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Another example– </a:t>
            </a:r>
            <a:r>
              <a:rPr lang="en-US" dirty="0" err="1" smtClean="0"/>
              <a:t>Bic</a:t>
            </a:r>
            <a:r>
              <a:rPr lang="en-US" dirty="0" smtClean="0"/>
              <a:t> #646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648200" y="1447800"/>
            <a:ext cx="411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Size=38 voxels (two regions)</a:t>
            </a:r>
          </a:p>
          <a:p>
            <a:r>
              <a:rPr lang="en-US" dirty="0" smtClean="0"/>
              <a:t>Detected in time window 90-105</a:t>
            </a:r>
          </a:p>
          <a:p>
            <a:r>
              <a:rPr lang="en-US" dirty="0" smtClean="0"/>
              <a:t>Mean pairwise correlation = 0.74</a:t>
            </a:r>
          </a:p>
          <a:p>
            <a:r>
              <a:rPr lang="en-US" dirty="0" smtClean="0"/>
              <a:t>Mean pairwise correlation (all TRs) = 0.44</a:t>
            </a:r>
            <a:endParaRPr lang="en-US" dirty="0"/>
          </a:p>
        </p:txBody>
      </p:sp>
      <p:pic>
        <p:nvPicPr>
          <p:cNvPr id="8" name="Content Placeholder 7" descr="646_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5800" y="1447800"/>
            <a:ext cx="3521127" cy="3306763"/>
          </a:xfrm>
        </p:spPr>
      </p:pic>
      <p:pic>
        <p:nvPicPr>
          <p:cNvPr id="9" name="Picture 8" descr="646_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4600" y="3124200"/>
            <a:ext cx="3570148" cy="33528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Another example- </a:t>
            </a:r>
            <a:r>
              <a:rPr lang="en-US" dirty="0" err="1" smtClean="0"/>
              <a:t>Bic</a:t>
            </a:r>
            <a:r>
              <a:rPr lang="en-US" dirty="0" smtClean="0"/>
              <a:t> 358</a:t>
            </a:r>
            <a:endParaRPr lang="en-US" dirty="0"/>
          </a:p>
        </p:txBody>
      </p:sp>
      <p:pic>
        <p:nvPicPr>
          <p:cNvPr id="4" name="Content Placeholder 3" descr="358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38201" y="1676401"/>
            <a:ext cx="3732428" cy="3505200"/>
          </a:xfrm>
        </p:spPr>
      </p:pic>
      <p:sp>
        <p:nvSpPr>
          <p:cNvPr id="5" name="TextBox 4"/>
          <p:cNvSpPr txBox="1"/>
          <p:nvPr/>
        </p:nvSpPr>
        <p:spPr>
          <a:xfrm>
            <a:off x="4648200" y="1447800"/>
            <a:ext cx="411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Size=41 voxels (two regions)</a:t>
            </a:r>
          </a:p>
          <a:p>
            <a:r>
              <a:rPr lang="en-US" dirty="0" smtClean="0"/>
              <a:t>Detected in time window 12-24, 36-45</a:t>
            </a:r>
          </a:p>
          <a:p>
            <a:r>
              <a:rPr lang="en-US" dirty="0" smtClean="0"/>
              <a:t>Mean pairwise correlation = 0.76</a:t>
            </a:r>
          </a:p>
          <a:p>
            <a:r>
              <a:rPr lang="en-US" dirty="0" smtClean="0"/>
              <a:t>Mean pairwise correlation (all TRs) = 0.43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what do we get?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A few hundreds </a:t>
            </a:r>
            <a:r>
              <a:rPr lang="en-US" dirty="0" err="1" smtClean="0"/>
              <a:t>ConBics</a:t>
            </a:r>
            <a:endParaRPr lang="en-US" dirty="0" smtClean="0"/>
          </a:p>
          <a:p>
            <a:r>
              <a:rPr lang="en-US" dirty="0" smtClean="0"/>
              <a:t>For each one we have: </a:t>
            </a:r>
            <a:br>
              <a:rPr lang="en-US" dirty="0" smtClean="0"/>
            </a:br>
            <a:r>
              <a:rPr lang="en-US" dirty="0" smtClean="0"/>
              <a:t>	 - Size (2D)</a:t>
            </a:r>
            <a:br>
              <a:rPr lang="en-US" dirty="0" smtClean="0"/>
            </a:br>
            <a:r>
              <a:rPr lang="en-US" dirty="0" smtClean="0"/>
              <a:t>	 - Mean pairwise homogeneity (in time win)</a:t>
            </a:r>
            <a:br>
              <a:rPr lang="en-US" dirty="0" smtClean="0"/>
            </a:br>
            <a:r>
              <a:rPr lang="en-US" dirty="0" smtClean="0"/>
              <a:t>	 - Mean pairwise homogeneity (Entire time)</a:t>
            </a:r>
            <a:br>
              <a:rPr lang="en-US" dirty="0" smtClean="0"/>
            </a:br>
            <a:r>
              <a:rPr lang="en-US" dirty="0" smtClean="0"/>
              <a:t>	 - Clustering coefficient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can we evaluate a single </a:t>
            </a:r>
            <a:r>
              <a:rPr lang="en-US" dirty="0" err="1" smtClean="0"/>
              <a:t>bic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Anatomic labeling of the voxels in each </a:t>
            </a:r>
            <a:r>
              <a:rPr lang="en-US" dirty="0" err="1" smtClean="0"/>
              <a:t>bic</a:t>
            </a:r>
            <a:endParaRPr lang="en-US" dirty="0" smtClean="0"/>
          </a:p>
          <a:p>
            <a:r>
              <a:rPr lang="en-US" dirty="0" smtClean="0"/>
              <a:t>Number of separate areas (we are searching for networks)</a:t>
            </a:r>
          </a:p>
          <a:p>
            <a:r>
              <a:rPr lang="en-US" dirty="0" smtClean="0"/>
              <a:t>Bi-laterality</a:t>
            </a:r>
          </a:p>
          <a:p>
            <a:r>
              <a:rPr lang="en-US" dirty="0" smtClean="0"/>
              <a:t>Number of TRs </a:t>
            </a:r>
          </a:p>
          <a:p>
            <a:r>
              <a:rPr lang="en-US" dirty="0" smtClean="0"/>
              <a:t>Significance of homogeneity  (how? Random data? Scores of random </a:t>
            </a:r>
            <a:r>
              <a:rPr lang="en-US" dirty="0" err="1" smtClean="0"/>
              <a:t>bic</a:t>
            </a:r>
            <a:r>
              <a:rPr lang="en-US" dirty="0" smtClean="0"/>
              <a:t>?)</a:t>
            </a:r>
          </a:p>
          <a:p>
            <a:r>
              <a:rPr lang="en-US" dirty="0" smtClean="0"/>
              <a:t>Cross subjects repetitions</a:t>
            </a:r>
          </a:p>
          <a:p>
            <a:r>
              <a:rPr lang="en-US" dirty="0" smtClean="0"/>
              <a:t>Other suggestions….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can we evaluate a solution?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i="1" dirty="0" smtClean="0">
                <a:solidFill>
                  <a:schemeClr val="accent3">
                    <a:lumMod val="75000"/>
                  </a:schemeClr>
                </a:solidFill>
              </a:rPr>
              <a:t>Need a scoring scheme</a:t>
            </a:r>
            <a:endParaRPr lang="en-US" dirty="0" smtClean="0"/>
          </a:p>
          <a:p>
            <a:r>
              <a:rPr lang="en-US" dirty="0" smtClean="0"/>
              <a:t>Average scores</a:t>
            </a:r>
          </a:p>
          <a:p>
            <a:r>
              <a:rPr lang="en-US" dirty="0" smtClean="0"/>
              <a:t>Best scoring networks</a:t>
            </a:r>
          </a:p>
          <a:p>
            <a:r>
              <a:rPr lang="en-US" dirty="0" smtClean="0"/>
              <a:t>Spatial comparisons</a:t>
            </a:r>
          </a:p>
          <a:p>
            <a:r>
              <a:rPr lang="en-US" dirty="0" smtClean="0"/>
              <a:t>Redundancy</a:t>
            </a:r>
          </a:p>
          <a:p>
            <a:r>
              <a:rPr lang="en-US" dirty="0" smtClean="0"/>
              <a:t>Findings that can be verified by other methods or literature</a:t>
            </a:r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ConBic</a:t>
            </a:r>
            <a:r>
              <a:rPr lang="en-US" dirty="0" smtClean="0"/>
              <a:t> results size</a:t>
            </a:r>
            <a:endParaRPr lang="en-US" dirty="0"/>
          </a:p>
        </p:txBody>
      </p:sp>
      <p:pic>
        <p:nvPicPr>
          <p:cNvPr id="4" name="Content Placeholder 3" descr="conBicsSizeDist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81200" y="1295400"/>
            <a:ext cx="4629330" cy="4525963"/>
          </a:xfrm>
        </p:spPr>
      </p:pic>
      <p:sp>
        <p:nvSpPr>
          <p:cNvPr id="5" name="TextBox 4"/>
          <p:cNvSpPr txBox="1"/>
          <p:nvPr/>
        </p:nvSpPr>
        <p:spPr>
          <a:xfrm>
            <a:off x="381000" y="5943600"/>
            <a:ext cx="556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Top 5% removed for better plot resolution </a:t>
            </a:r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Selected ICA clusters according to our evaluation</a:t>
            </a:r>
            <a:endParaRPr lang="en-US" dirty="0"/>
          </a:p>
        </p:txBody>
      </p:sp>
      <p:pic>
        <p:nvPicPr>
          <p:cNvPr id="4" name="Content Placeholder 3" descr="comp6Pos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62318" y="1600200"/>
            <a:ext cx="4819363" cy="4525963"/>
          </a:xfr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 on one dataset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r>
              <a:rPr lang="en-US" dirty="0" smtClean="0"/>
              <a:t>Resting state data – 5 min of rest</a:t>
            </a:r>
          </a:p>
          <a:p>
            <a:pPr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28600" y="1905000"/>
          <a:ext cx="7985776" cy="44952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600"/>
                <a:gridCol w="1295400"/>
                <a:gridCol w="990600"/>
                <a:gridCol w="1219200"/>
                <a:gridCol w="1295400"/>
                <a:gridCol w="975376"/>
                <a:gridCol w="1219200"/>
              </a:tblGrid>
              <a:tr h="1111438">
                <a:tc>
                  <a:txBody>
                    <a:bodyPr/>
                    <a:lstStyle/>
                    <a:p>
                      <a:r>
                        <a:rPr lang="en-US" dirty="0" smtClean="0"/>
                        <a:t>Method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# networks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#voxels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Mean pairwise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corr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Redund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% linked voxels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Clustering coefficient</a:t>
                      </a:r>
                      <a:endParaRPr lang="en-US" dirty="0"/>
                    </a:p>
                  </a:txBody>
                  <a:tcPr/>
                </a:tc>
              </a:tr>
              <a:tr h="549181">
                <a:tc>
                  <a:txBody>
                    <a:bodyPr/>
                    <a:lstStyle/>
                    <a:p>
                      <a:r>
                        <a:rPr lang="en-US" dirty="0" smtClean="0"/>
                        <a:t>ICA positive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30-400 (185)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0.075-0.55 (0.223)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72-99</a:t>
                      </a:r>
                      <a:r>
                        <a:rPr lang="en-US" baseline="0" dirty="0" smtClean="0"/>
                        <a:t> (94.8)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0.02-0.13 (0.0524)</a:t>
                      </a:r>
                      <a:endParaRPr lang="en-US" dirty="0"/>
                    </a:p>
                  </a:txBody>
                  <a:tcPr/>
                </a:tc>
              </a:tr>
              <a:tr h="549181">
                <a:tc>
                  <a:txBody>
                    <a:bodyPr/>
                    <a:lstStyle/>
                    <a:p>
                      <a:r>
                        <a:rPr lang="en-US" dirty="0" smtClean="0"/>
                        <a:t>ICA negative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3-190 (54)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0.03-0.44 (0.156)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40-100 (86)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0.02-0.33 (0.092)</a:t>
                      </a:r>
                    </a:p>
                  </a:txBody>
                  <a:tcPr/>
                </a:tc>
              </a:tr>
              <a:tr h="549181">
                <a:tc>
                  <a:txBody>
                    <a:bodyPr/>
                    <a:lstStyle/>
                    <a:p>
                      <a:r>
                        <a:rPr lang="en-US" dirty="0" smtClean="0"/>
                        <a:t>Con </a:t>
                      </a:r>
                      <a:r>
                        <a:rPr lang="en-US" dirty="0" err="1" smtClean="0"/>
                        <a:t>Clust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30-3519 (449)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0.58-0.752 (0.645)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0.003-0.32 (0.116)</a:t>
                      </a:r>
                    </a:p>
                  </a:txBody>
                  <a:tcPr/>
                </a:tc>
              </a:tr>
              <a:tr h="549181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ConBic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791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11-15,000</a:t>
                      </a:r>
                      <a:r>
                        <a:rPr lang="en-US" baseline="0" dirty="0" smtClean="0"/>
                        <a:t> (483)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0.14-0.92 (0.53)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0.0001-0.78</a:t>
                      </a:r>
                      <a:r>
                        <a:rPr lang="en-US" baseline="0" dirty="0" smtClean="0"/>
                        <a:t> (0.154)</a:t>
                      </a:r>
                      <a:endParaRPr lang="en-US" dirty="0" smtClean="0"/>
                    </a:p>
                  </a:txBody>
                  <a:tcPr/>
                </a:tc>
              </a:tr>
              <a:tr h="54918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318671" y="6248400"/>
            <a:ext cx="47872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* ICA currently performed using </a:t>
            </a:r>
            <a:r>
              <a:rPr lang="en-US" dirty="0" err="1" smtClean="0"/>
              <a:t>GroupICAT</a:t>
            </a:r>
            <a:r>
              <a:rPr lang="en-US" dirty="0" smtClean="0"/>
              <a:t> v2.0e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Independent Component Analysis (ICA)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Method for revealing hidden factors that underlie sets of random variables, measurements, or signals.</a:t>
            </a:r>
          </a:p>
          <a:p>
            <a:r>
              <a:rPr lang="en-US" dirty="0" smtClean="0"/>
              <a:t>Very commonly used  in neuroscience (for EEG and fMRI). </a:t>
            </a:r>
            <a:r>
              <a:rPr lang="en-US" sz="2100" i="1" dirty="0" smtClean="0">
                <a:latin typeface="Times New Roman" pitchFamily="18" charset="0"/>
                <a:cs typeface="Times New Roman" pitchFamily="18" charset="0"/>
              </a:rPr>
              <a:t>E.g. Esposito F, Goebel R. </a:t>
            </a:r>
            <a:r>
              <a:rPr lang="en-US" sz="2100" i="1" dirty="0" err="1" smtClean="0">
                <a:latin typeface="Times New Roman" pitchFamily="18" charset="0"/>
                <a:cs typeface="Times New Roman" pitchFamily="18" charset="0"/>
              </a:rPr>
              <a:t>Curr</a:t>
            </a:r>
            <a:r>
              <a:rPr lang="en-US" sz="21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i="1" dirty="0" err="1" smtClean="0">
                <a:latin typeface="Times New Roman" pitchFamily="18" charset="0"/>
                <a:cs typeface="Times New Roman" pitchFamily="18" charset="0"/>
              </a:rPr>
              <a:t>Opin</a:t>
            </a:r>
            <a:r>
              <a:rPr lang="en-US" sz="2100" i="1" dirty="0" smtClean="0">
                <a:latin typeface="Times New Roman" pitchFamily="18" charset="0"/>
                <a:cs typeface="Times New Roman" pitchFamily="18" charset="0"/>
              </a:rPr>
              <a:t> Neurol. 2011  (Review).</a:t>
            </a:r>
            <a:endParaRPr lang="en-US" dirty="0" smtClean="0"/>
          </a:p>
          <a:p>
            <a:r>
              <a:rPr lang="en-US" dirty="0" smtClean="0"/>
              <a:t>Assumes mutual statistical independence of the non-Gaussian source signals</a:t>
            </a:r>
          </a:p>
          <a:p>
            <a:r>
              <a:rPr lang="en-US" dirty="0" smtClean="0"/>
              <a:t>Different independence definitions yield different ICA algorithms. Usually:</a:t>
            </a:r>
          </a:p>
          <a:p>
            <a:pPr>
              <a:buNone/>
            </a:pPr>
            <a:r>
              <a:rPr lang="en-US" dirty="0" smtClean="0"/>
              <a:t>		1) Minimization of Mutual Information</a:t>
            </a:r>
            <a:br>
              <a:rPr lang="en-US" dirty="0" smtClean="0"/>
            </a:br>
            <a:r>
              <a:rPr lang="en-US" dirty="0" smtClean="0"/>
              <a:t>	2) Maximization of non-</a:t>
            </a:r>
            <a:r>
              <a:rPr lang="en-US" dirty="0" err="1" smtClean="0"/>
              <a:t>Gaussianity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609600" y="685800"/>
            <a:ext cx="7772400" cy="685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b"/>
          <a:lstStyle/>
          <a:p>
            <a:pPr>
              <a:defRPr/>
            </a:pPr>
            <a:r>
              <a:rPr lang="en-GB" sz="36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The simple “Cocktail Party” Problem</a:t>
            </a:r>
          </a:p>
        </p:txBody>
      </p:sp>
      <p:sp>
        <p:nvSpPr>
          <p:cNvPr id="14339" name="Line 6"/>
          <p:cNvSpPr>
            <a:spLocks noChangeShapeType="1"/>
          </p:cNvSpPr>
          <p:nvPr/>
        </p:nvSpPr>
        <p:spPr bwMode="auto">
          <a:xfrm>
            <a:off x="2743200" y="2590800"/>
            <a:ext cx="2819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5791200" y="3886200"/>
            <a:ext cx="914400" cy="304800"/>
            <a:chOff x="3744" y="1728"/>
            <a:chExt cx="576" cy="192"/>
          </a:xfrm>
        </p:grpSpPr>
        <p:sp>
          <p:nvSpPr>
            <p:cNvPr id="14361" name="Oval 8" descr="Outlined diamond"/>
            <p:cNvSpPr>
              <a:spLocks noChangeArrowheads="1"/>
            </p:cNvSpPr>
            <p:nvPr/>
          </p:nvSpPr>
          <p:spPr bwMode="auto">
            <a:xfrm>
              <a:off x="3744" y="1728"/>
              <a:ext cx="144" cy="144"/>
            </a:xfrm>
            <a:prstGeom prst="ellipse">
              <a:avLst/>
            </a:prstGeom>
            <a:pattFill prst="openDmnd">
              <a:fgClr>
                <a:srgbClr val="00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62" name="Rectangle 9"/>
            <p:cNvSpPr>
              <a:spLocks noChangeArrowheads="1"/>
            </p:cNvSpPr>
            <p:nvPr/>
          </p:nvSpPr>
          <p:spPr bwMode="auto">
            <a:xfrm>
              <a:off x="3888" y="1776"/>
              <a:ext cx="192" cy="48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0000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4363" name="AutoShape 10"/>
            <p:cNvCxnSpPr>
              <a:cxnSpLocks noChangeShapeType="1"/>
              <a:stCxn id="14362" idx="3"/>
            </p:cNvCxnSpPr>
            <p:nvPr/>
          </p:nvCxnSpPr>
          <p:spPr bwMode="auto">
            <a:xfrm>
              <a:off x="4080" y="1800"/>
              <a:ext cx="240" cy="120"/>
            </a:xfrm>
            <a:prstGeom prst="curved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</p:grpSp>
      <p:sp>
        <p:nvSpPr>
          <p:cNvPr id="14341" name="Line 11"/>
          <p:cNvSpPr>
            <a:spLocks noChangeShapeType="1"/>
          </p:cNvSpPr>
          <p:nvPr/>
        </p:nvSpPr>
        <p:spPr bwMode="auto">
          <a:xfrm>
            <a:off x="2743200" y="2743200"/>
            <a:ext cx="2819400" cy="1143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2" name="Line 12"/>
          <p:cNvSpPr>
            <a:spLocks noChangeShapeType="1"/>
          </p:cNvSpPr>
          <p:nvPr/>
        </p:nvSpPr>
        <p:spPr bwMode="auto">
          <a:xfrm flipV="1">
            <a:off x="4114800" y="4114800"/>
            <a:ext cx="144780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3" name="Line 13"/>
          <p:cNvSpPr>
            <a:spLocks noChangeShapeType="1"/>
          </p:cNvSpPr>
          <p:nvPr/>
        </p:nvSpPr>
        <p:spPr bwMode="auto">
          <a:xfrm flipV="1">
            <a:off x="4038600" y="2895600"/>
            <a:ext cx="1600200" cy="1524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4" name="Text Box 14"/>
          <p:cNvSpPr txBox="1">
            <a:spLocks noChangeArrowheads="1"/>
          </p:cNvSpPr>
          <p:nvPr/>
        </p:nvSpPr>
        <p:spPr bwMode="auto">
          <a:xfrm>
            <a:off x="1479550" y="3627438"/>
            <a:ext cx="1149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GB" sz="2400">
                <a:latin typeface="Times New Roman" pitchFamily="18" charset="0"/>
                <a:cs typeface="Times New Roman" pitchFamily="18" charset="0"/>
              </a:rPr>
              <a:t>Sources</a:t>
            </a:r>
          </a:p>
        </p:txBody>
      </p:sp>
      <p:sp>
        <p:nvSpPr>
          <p:cNvPr id="14345" name="Text Box 15"/>
          <p:cNvSpPr txBox="1">
            <a:spLocks noChangeArrowheads="1"/>
          </p:cNvSpPr>
          <p:nvPr/>
        </p:nvSpPr>
        <p:spPr bwMode="auto">
          <a:xfrm>
            <a:off x="6196013" y="3124200"/>
            <a:ext cx="17922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GB" sz="2400">
                <a:latin typeface="Times New Roman" pitchFamily="18" charset="0"/>
                <a:cs typeface="Times New Roman" pitchFamily="18" charset="0"/>
              </a:rPr>
              <a:t>Observations</a:t>
            </a:r>
          </a:p>
        </p:txBody>
      </p:sp>
      <p:sp>
        <p:nvSpPr>
          <p:cNvPr id="14346" name="Text Box 16"/>
          <p:cNvSpPr txBox="1">
            <a:spLocks noChangeArrowheads="1"/>
          </p:cNvSpPr>
          <p:nvPr/>
        </p:nvSpPr>
        <p:spPr bwMode="auto">
          <a:xfrm>
            <a:off x="1524000" y="2590800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GB" sz="2400" i="1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GB" sz="2400" baseline="-25000">
                <a:latin typeface="Times New Roman" pitchFamily="18" charset="0"/>
                <a:cs typeface="Times New Roman" pitchFamily="18" charset="0"/>
              </a:rPr>
              <a:t>1</a:t>
            </a:r>
            <a:endParaRPr lang="en-GB" sz="2400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7" name="Text Box 17"/>
          <p:cNvSpPr txBox="1">
            <a:spLocks noChangeArrowheads="1"/>
          </p:cNvSpPr>
          <p:nvPr/>
        </p:nvSpPr>
        <p:spPr bwMode="auto">
          <a:xfrm>
            <a:off x="2743200" y="4419600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GB" sz="2400" i="1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GB" sz="2400" baseline="-25000">
                <a:latin typeface="Times New Roman" pitchFamily="18" charset="0"/>
                <a:cs typeface="Times New Roman" pitchFamily="18" charset="0"/>
              </a:rPr>
              <a:t>2</a:t>
            </a:r>
            <a:endParaRPr lang="en-GB" sz="2400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8" name="Text Box 18"/>
          <p:cNvSpPr txBox="1">
            <a:spLocks noChangeArrowheads="1"/>
          </p:cNvSpPr>
          <p:nvPr/>
        </p:nvSpPr>
        <p:spPr bwMode="auto">
          <a:xfrm>
            <a:off x="6924675" y="2514600"/>
            <a:ext cx="4206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GB" sz="2400" i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GB" sz="2400" baseline="-25000">
                <a:latin typeface="Times New Roman" pitchFamily="18" charset="0"/>
                <a:cs typeface="Times New Roman" pitchFamily="18" charset="0"/>
              </a:rPr>
              <a:t>1</a:t>
            </a:r>
            <a:endParaRPr lang="en-GB" sz="2400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9" name="Text Box 19"/>
          <p:cNvSpPr txBox="1">
            <a:spLocks noChangeArrowheads="1"/>
          </p:cNvSpPr>
          <p:nvPr/>
        </p:nvSpPr>
        <p:spPr bwMode="auto">
          <a:xfrm>
            <a:off x="6942138" y="3962400"/>
            <a:ext cx="4206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GB" sz="2400" i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GB" sz="2400" baseline="-25000">
                <a:latin typeface="Times New Roman" pitchFamily="18" charset="0"/>
                <a:cs typeface="Times New Roman" pitchFamily="18" charset="0"/>
              </a:rPr>
              <a:t>2</a:t>
            </a:r>
            <a:endParaRPr lang="en-GB" sz="2400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50" name="Text Box 20"/>
          <p:cNvSpPr txBox="1">
            <a:spLocks noChangeArrowheads="1"/>
          </p:cNvSpPr>
          <p:nvPr/>
        </p:nvSpPr>
        <p:spPr bwMode="auto">
          <a:xfrm>
            <a:off x="3068638" y="1905000"/>
            <a:ext cx="2247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GB" sz="2400">
                <a:latin typeface="Times New Roman" pitchFamily="18" charset="0"/>
                <a:cs typeface="Times New Roman" pitchFamily="18" charset="0"/>
              </a:rPr>
              <a:t>Mixing matrix </a:t>
            </a:r>
            <a:r>
              <a:rPr lang="en-GB" sz="2400" b="1">
                <a:latin typeface="Times New Roman" pitchFamily="18" charset="0"/>
                <a:cs typeface="Times New Roman" pitchFamily="18" charset="0"/>
              </a:rPr>
              <a:t>A</a:t>
            </a:r>
            <a:endParaRPr lang="en-GB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51" name="Text Box 21"/>
          <p:cNvSpPr txBox="1">
            <a:spLocks noChangeArrowheads="1"/>
          </p:cNvSpPr>
          <p:nvPr/>
        </p:nvSpPr>
        <p:spPr bwMode="auto">
          <a:xfrm>
            <a:off x="7186613" y="4648200"/>
            <a:ext cx="1000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As</a:t>
            </a:r>
            <a:endParaRPr lang="en-GB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52" name="Text Box 24"/>
          <p:cNvSpPr txBox="1">
            <a:spLocks noChangeArrowheads="1"/>
          </p:cNvSpPr>
          <p:nvPr/>
        </p:nvSpPr>
        <p:spPr bwMode="auto">
          <a:xfrm>
            <a:off x="838200" y="5364163"/>
            <a:ext cx="3656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eaLnBrk="0" hangingPunct="0"/>
            <a:r>
              <a:rPr lang="en-GB" sz="2400" i="1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GB" sz="2400">
                <a:latin typeface="Times New Roman" pitchFamily="18" charset="0"/>
                <a:cs typeface="Times New Roman" pitchFamily="18" charset="0"/>
              </a:rPr>
              <a:t> sources, m=</a:t>
            </a:r>
            <a:r>
              <a:rPr lang="en-GB" sz="2400" i="1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GB" sz="2400">
                <a:latin typeface="Times New Roman" pitchFamily="18" charset="0"/>
                <a:cs typeface="Times New Roman" pitchFamily="18" charset="0"/>
              </a:rPr>
              <a:t> observations</a:t>
            </a:r>
          </a:p>
        </p:txBody>
      </p:sp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5791200" y="2514600"/>
            <a:ext cx="914400" cy="304800"/>
            <a:chOff x="3744" y="1728"/>
            <a:chExt cx="576" cy="192"/>
          </a:xfrm>
        </p:grpSpPr>
        <p:sp>
          <p:nvSpPr>
            <p:cNvPr id="14358" name="Oval 26" descr="Outlined diamond"/>
            <p:cNvSpPr>
              <a:spLocks noChangeArrowheads="1"/>
            </p:cNvSpPr>
            <p:nvPr/>
          </p:nvSpPr>
          <p:spPr bwMode="auto">
            <a:xfrm>
              <a:off x="3744" y="1728"/>
              <a:ext cx="144" cy="144"/>
            </a:xfrm>
            <a:prstGeom prst="ellipse">
              <a:avLst/>
            </a:prstGeom>
            <a:pattFill prst="openDmnd">
              <a:fgClr>
                <a:srgbClr val="00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9" name="Rectangle 27"/>
            <p:cNvSpPr>
              <a:spLocks noChangeArrowheads="1"/>
            </p:cNvSpPr>
            <p:nvPr/>
          </p:nvSpPr>
          <p:spPr bwMode="auto">
            <a:xfrm>
              <a:off x="3888" y="1776"/>
              <a:ext cx="192" cy="48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0000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4360" name="AutoShape 28"/>
            <p:cNvCxnSpPr>
              <a:cxnSpLocks noChangeShapeType="1"/>
              <a:stCxn id="14359" idx="3"/>
            </p:cNvCxnSpPr>
            <p:nvPr/>
          </p:nvCxnSpPr>
          <p:spPr bwMode="auto">
            <a:xfrm>
              <a:off x="4080" y="1800"/>
              <a:ext cx="240" cy="120"/>
            </a:xfrm>
            <a:prstGeom prst="curved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</p:grpSp>
      <p:pic>
        <p:nvPicPr>
          <p:cNvPr id="5149" name="Lee_data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 cstate="print">
            <a:lum bright="100000" contrast="-100000"/>
          </a:blip>
          <a:srcRect/>
          <a:stretch>
            <a:fillRect/>
          </a:stretch>
        </p:blipFill>
        <p:spPr bwMode="auto">
          <a:xfrm>
            <a:off x="5845175" y="2562225"/>
            <a:ext cx="85725" cy="8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50" name="Lee_data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 cstate="print">
            <a:lum bright="100000" contrast="-100000"/>
          </a:blip>
          <a:srcRect/>
          <a:stretch>
            <a:fillRect/>
          </a:stretch>
        </p:blipFill>
        <p:spPr bwMode="auto">
          <a:xfrm>
            <a:off x="5838825" y="3924300"/>
            <a:ext cx="85725" cy="8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51" name="separated2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9000" y="44196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52" name="separated2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7400" y="24384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1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1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4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1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51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5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1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" fill="hold"/>
                                        <p:tgtEl>
                                          <p:spTgt spid="51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5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1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" fill="hold"/>
                                        <p:tgtEl>
                                          <p:spTgt spid="51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52"/>
                  </p:tgtEl>
                </p:cond>
              </p:nextCondLst>
            </p:seq>
            <p:audio>
              <p:cMediaNode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49"/>
                </p:tgtEl>
              </p:cMediaNode>
            </p:audio>
            <p:audio>
              <p:cMediaNode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50"/>
                </p:tgtEl>
              </p:cMediaNode>
            </p:audio>
            <p:audio>
              <p:cMediaNode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51"/>
                </p:tgtEl>
              </p:cMediaNode>
            </p:audio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5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Classical ICA estimation</a:t>
            </a:r>
            <a:endParaRPr lang="ru-RU" sz="3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3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976313" y="1600200"/>
            <a:ext cx="2998787" cy="2187575"/>
          </a:xfrm>
        </p:spPr>
      </p:pic>
      <p:pic>
        <p:nvPicPr>
          <p:cNvPr id="15364" name="Picture 4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977900" y="3938588"/>
            <a:ext cx="2997200" cy="2187575"/>
          </a:xfrm>
          <a:noFill/>
        </p:spPr>
      </p:pic>
      <p:pic>
        <p:nvPicPr>
          <p:cNvPr id="15365" name="Picture 5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5183188" y="1600200"/>
            <a:ext cx="2967037" cy="2187575"/>
          </a:xfrm>
          <a:noFill/>
        </p:spPr>
      </p:pic>
      <p:sp>
        <p:nvSpPr>
          <p:cNvPr id="15366" name="Text Box 7"/>
          <p:cNvSpPr txBox="1">
            <a:spLocks noChangeArrowheads="1"/>
          </p:cNvSpPr>
          <p:nvPr/>
        </p:nvSpPr>
        <p:spPr bwMode="auto">
          <a:xfrm>
            <a:off x="4211638" y="3500438"/>
            <a:ext cx="1008062" cy="466725"/>
          </a:xfrm>
          <a:prstGeom prst="rect">
            <a:avLst/>
          </a:prstGeom>
          <a:noFill/>
          <a:ln w="9525">
            <a:solidFill>
              <a:srgbClr val="FF00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b="1">
                <a:solidFill>
                  <a:srgbClr val="00CC99"/>
                </a:solidFill>
                <a:latin typeface="Times New Roman" pitchFamily="18" charset="0"/>
                <a:cs typeface="Times New Roman" pitchFamily="18" charset="0"/>
              </a:rPr>
              <a:t>  ICA</a:t>
            </a:r>
            <a:endParaRPr lang="ru-RU" sz="2400" b="1">
              <a:solidFill>
                <a:srgbClr val="00CC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7" name="Line 8"/>
          <p:cNvSpPr>
            <a:spLocks noChangeShapeType="1"/>
          </p:cNvSpPr>
          <p:nvPr/>
        </p:nvSpPr>
        <p:spPr bwMode="auto">
          <a:xfrm>
            <a:off x="3995738" y="2492375"/>
            <a:ext cx="215900" cy="1008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368" name="Line 9"/>
          <p:cNvSpPr>
            <a:spLocks noChangeShapeType="1"/>
          </p:cNvSpPr>
          <p:nvPr/>
        </p:nvSpPr>
        <p:spPr bwMode="auto">
          <a:xfrm flipV="1">
            <a:off x="3995738" y="4005263"/>
            <a:ext cx="215900" cy="10080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369" name="Line 10"/>
          <p:cNvSpPr>
            <a:spLocks noChangeShapeType="1"/>
          </p:cNvSpPr>
          <p:nvPr/>
        </p:nvSpPr>
        <p:spPr bwMode="auto">
          <a:xfrm flipV="1">
            <a:off x="5219700" y="2565400"/>
            <a:ext cx="288925" cy="935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370" name="Line 11"/>
          <p:cNvSpPr>
            <a:spLocks noChangeShapeType="1"/>
          </p:cNvSpPr>
          <p:nvPr/>
        </p:nvSpPr>
        <p:spPr bwMode="auto">
          <a:xfrm>
            <a:off x="5219700" y="4005263"/>
            <a:ext cx="288925" cy="936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371" name="Text Box 12"/>
          <p:cNvSpPr txBox="1">
            <a:spLocks noChangeArrowheads="1"/>
          </p:cNvSpPr>
          <p:nvPr/>
        </p:nvSpPr>
        <p:spPr bwMode="auto">
          <a:xfrm>
            <a:off x="1619250" y="1127125"/>
            <a:ext cx="1828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rgbClr val="00CC99"/>
                </a:solidFill>
                <a:latin typeface="Times New Roman" pitchFamily="18" charset="0"/>
                <a:cs typeface="Times New Roman" pitchFamily="18" charset="0"/>
              </a:rPr>
              <a:t>Observing signals</a:t>
            </a:r>
            <a:endParaRPr lang="ru-RU">
              <a:solidFill>
                <a:srgbClr val="00CC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72" name="Text Box 13"/>
          <p:cNvSpPr txBox="1">
            <a:spLocks noChangeArrowheads="1"/>
          </p:cNvSpPr>
          <p:nvPr/>
        </p:nvSpPr>
        <p:spPr bwMode="auto">
          <a:xfrm>
            <a:off x="5651500" y="1127125"/>
            <a:ext cx="2203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rgbClr val="00CC99"/>
                </a:solidFill>
                <a:latin typeface="Times New Roman" pitchFamily="18" charset="0"/>
                <a:cs typeface="Times New Roman" pitchFamily="18" charset="0"/>
              </a:rPr>
              <a:t>Original source signal</a:t>
            </a:r>
            <a:endParaRPr lang="ru-RU">
              <a:solidFill>
                <a:srgbClr val="00CC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15"/>
          <p:cNvGrpSpPr>
            <a:grpSpLocks noChangeAspect="1"/>
          </p:cNvGrpSpPr>
          <p:nvPr/>
        </p:nvGrpSpPr>
        <p:grpSpPr bwMode="auto">
          <a:xfrm>
            <a:off x="5183188" y="3937000"/>
            <a:ext cx="2967037" cy="2189163"/>
            <a:chOff x="3265" y="2480"/>
            <a:chExt cx="1869" cy="1379"/>
          </a:xfrm>
        </p:grpSpPr>
        <p:sp>
          <p:nvSpPr>
            <p:cNvPr id="15374" name="AutoShape 14"/>
            <p:cNvSpPr>
              <a:spLocks noChangeAspect="1" noChangeArrowheads="1" noTextEdit="1"/>
            </p:cNvSpPr>
            <p:nvPr/>
          </p:nvSpPr>
          <p:spPr bwMode="auto">
            <a:xfrm>
              <a:off x="3265" y="2481"/>
              <a:ext cx="1869" cy="13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75" name="Rectangle 16"/>
            <p:cNvSpPr>
              <a:spLocks noChangeArrowheads="1"/>
            </p:cNvSpPr>
            <p:nvPr/>
          </p:nvSpPr>
          <p:spPr bwMode="auto">
            <a:xfrm>
              <a:off x="3495" y="3694"/>
              <a:ext cx="1622" cy="2"/>
            </a:xfrm>
            <a:prstGeom prst="rect">
              <a:avLst/>
            </a:prstGeom>
            <a:solidFill>
              <a:srgbClr val="000000"/>
            </a:solidFill>
            <a:ln w="15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76" name="Line 17"/>
            <p:cNvSpPr>
              <a:spLocks noChangeShapeType="1"/>
            </p:cNvSpPr>
            <p:nvPr/>
          </p:nvSpPr>
          <p:spPr bwMode="auto">
            <a:xfrm flipV="1">
              <a:off x="3630" y="3695"/>
              <a:ext cx="1" cy="20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77" name="Line 18"/>
            <p:cNvSpPr>
              <a:spLocks noChangeShapeType="1"/>
            </p:cNvSpPr>
            <p:nvPr/>
          </p:nvSpPr>
          <p:spPr bwMode="auto">
            <a:xfrm flipV="1">
              <a:off x="3894" y="3695"/>
              <a:ext cx="1" cy="20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78" name="Line 19"/>
            <p:cNvSpPr>
              <a:spLocks noChangeShapeType="1"/>
            </p:cNvSpPr>
            <p:nvPr/>
          </p:nvSpPr>
          <p:spPr bwMode="auto">
            <a:xfrm flipV="1">
              <a:off x="4158" y="3695"/>
              <a:ext cx="1" cy="20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79" name="Line 20"/>
            <p:cNvSpPr>
              <a:spLocks noChangeShapeType="1"/>
            </p:cNvSpPr>
            <p:nvPr/>
          </p:nvSpPr>
          <p:spPr bwMode="auto">
            <a:xfrm flipV="1">
              <a:off x="4422" y="3695"/>
              <a:ext cx="1" cy="20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80" name="Line 21"/>
            <p:cNvSpPr>
              <a:spLocks noChangeShapeType="1"/>
            </p:cNvSpPr>
            <p:nvPr/>
          </p:nvSpPr>
          <p:spPr bwMode="auto">
            <a:xfrm flipV="1">
              <a:off x="4686" y="3695"/>
              <a:ext cx="1" cy="20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81" name="Line 22"/>
            <p:cNvSpPr>
              <a:spLocks noChangeShapeType="1"/>
            </p:cNvSpPr>
            <p:nvPr/>
          </p:nvSpPr>
          <p:spPr bwMode="auto">
            <a:xfrm flipV="1">
              <a:off x="4950" y="3695"/>
              <a:ext cx="1" cy="20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82" name="Rectangle 23"/>
            <p:cNvSpPr>
              <a:spLocks noChangeArrowheads="1"/>
            </p:cNvSpPr>
            <p:nvPr/>
          </p:nvSpPr>
          <p:spPr bwMode="auto">
            <a:xfrm>
              <a:off x="3495" y="2480"/>
              <a:ext cx="1622" cy="1"/>
            </a:xfrm>
            <a:prstGeom prst="rect">
              <a:avLst/>
            </a:prstGeom>
            <a:solidFill>
              <a:srgbClr val="000000"/>
            </a:solidFill>
            <a:ln w="15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83" name="Rectangle 24"/>
            <p:cNvSpPr>
              <a:spLocks noChangeArrowheads="1"/>
            </p:cNvSpPr>
            <p:nvPr/>
          </p:nvSpPr>
          <p:spPr bwMode="auto">
            <a:xfrm>
              <a:off x="3617" y="3737"/>
              <a:ext cx="24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600">
                  <a:solidFill>
                    <a:srgbClr val="00CC99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endParaRPr lang="en-US">
                <a:solidFill>
                  <a:srgbClr val="00CC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384" name="Rectangle 25"/>
            <p:cNvSpPr>
              <a:spLocks noChangeArrowheads="1"/>
            </p:cNvSpPr>
            <p:nvPr/>
          </p:nvSpPr>
          <p:spPr bwMode="auto">
            <a:xfrm>
              <a:off x="3868" y="3737"/>
              <a:ext cx="48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600">
                  <a:solidFill>
                    <a:srgbClr val="00CC99"/>
                  </a:solidFill>
                  <a:latin typeface="Times New Roman" pitchFamily="18" charset="0"/>
                  <a:cs typeface="Times New Roman" pitchFamily="18" charset="0"/>
                </a:rPr>
                <a:t>50</a:t>
              </a:r>
              <a:endParaRPr lang="en-US">
                <a:solidFill>
                  <a:srgbClr val="00CC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385" name="Rectangle 26"/>
            <p:cNvSpPr>
              <a:spLocks noChangeArrowheads="1"/>
            </p:cNvSpPr>
            <p:nvPr/>
          </p:nvSpPr>
          <p:spPr bwMode="auto">
            <a:xfrm>
              <a:off x="4120" y="3737"/>
              <a:ext cx="72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600">
                  <a:solidFill>
                    <a:srgbClr val="00CC99"/>
                  </a:solidFill>
                  <a:latin typeface="Times New Roman" pitchFamily="18" charset="0"/>
                  <a:cs typeface="Times New Roman" pitchFamily="18" charset="0"/>
                </a:rPr>
                <a:t>100</a:t>
              </a:r>
              <a:endParaRPr lang="en-US">
                <a:solidFill>
                  <a:srgbClr val="00CC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386" name="Rectangle 27"/>
            <p:cNvSpPr>
              <a:spLocks noChangeArrowheads="1"/>
            </p:cNvSpPr>
            <p:nvPr/>
          </p:nvSpPr>
          <p:spPr bwMode="auto">
            <a:xfrm>
              <a:off x="4384" y="3737"/>
              <a:ext cx="72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600">
                  <a:solidFill>
                    <a:srgbClr val="00CC99"/>
                  </a:solidFill>
                  <a:latin typeface="Times New Roman" pitchFamily="18" charset="0"/>
                  <a:cs typeface="Times New Roman" pitchFamily="18" charset="0"/>
                </a:rPr>
                <a:t>150</a:t>
              </a:r>
              <a:endParaRPr lang="en-US">
                <a:solidFill>
                  <a:srgbClr val="00CC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387" name="Rectangle 28"/>
            <p:cNvSpPr>
              <a:spLocks noChangeArrowheads="1"/>
            </p:cNvSpPr>
            <p:nvPr/>
          </p:nvSpPr>
          <p:spPr bwMode="auto">
            <a:xfrm>
              <a:off x="4648" y="3737"/>
              <a:ext cx="72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600">
                  <a:solidFill>
                    <a:srgbClr val="00CC99"/>
                  </a:solidFill>
                  <a:latin typeface="Times New Roman" pitchFamily="18" charset="0"/>
                  <a:cs typeface="Times New Roman" pitchFamily="18" charset="0"/>
                </a:rPr>
                <a:t>200</a:t>
              </a:r>
              <a:endParaRPr lang="en-US">
                <a:solidFill>
                  <a:srgbClr val="00CC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388" name="Rectangle 29"/>
            <p:cNvSpPr>
              <a:spLocks noChangeArrowheads="1"/>
            </p:cNvSpPr>
            <p:nvPr/>
          </p:nvSpPr>
          <p:spPr bwMode="auto">
            <a:xfrm>
              <a:off x="4912" y="3737"/>
              <a:ext cx="72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600">
                  <a:solidFill>
                    <a:srgbClr val="00CC99"/>
                  </a:solidFill>
                  <a:latin typeface="Times New Roman" pitchFamily="18" charset="0"/>
                  <a:cs typeface="Times New Roman" pitchFamily="18" charset="0"/>
                </a:rPr>
                <a:t>250</a:t>
              </a:r>
              <a:endParaRPr lang="en-US">
                <a:solidFill>
                  <a:srgbClr val="00CC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389" name="Rectangle 30"/>
            <p:cNvSpPr>
              <a:spLocks noChangeArrowheads="1"/>
            </p:cNvSpPr>
            <p:nvPr/>
          </p:nvSpPr>
          <p:spPr bwMode="auto">
            <a:xfrm>
              <a:off x="3494" y="2481"/>
              <a:ext cx="1" cy="1214"/>
            </a:xfrm>
            <a:prstGeom prst="rect">
              <a:avLst/>
            </a:prstGeom>
            <a:solidFill>
              <a:srgbClr val="000000"/>
            </a:solidFill>
            <a:ln w="15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90" name="Line 31"/>
            <p:cNvSpPr>
              <a:spLocks noChangeShapeType="1"/>
            </p:cNvSpPr>
            <p:nvPr/>
          </p:nvSpPr>
          <p:spPr bwMode="auto">
            <a:xfrm>
              <a:off x="3475" y="3594"/>
              <a:ext cx="20" cy="1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91" name="Line 32"/>
            <p:cNvSpPr>
              <a:spLocks noChangeShapeType="1"/>
            </p:cNvSpPr>
            <p:nvPr/>
          </p:nvSpPr>
          <p:spPr bwMode="auto">
            <a:xfrm>
              <a:off x="3475" y="3341"/>
              <a:ext cx="20" cy="1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92" name="Line 33"/>
            <p:cNvSpPr>
              <a:spLocks noChangeShapeType="1"/>
            </p:cNvSpPr>
            <p:nvPr/>
          </p:nvSpPr>
          <p:spPr bwMode="auto">
            <a:xfrm>
              <a:off x="3475" y="3088"/>
              <a:ext cx="20" cy="1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93" name="Line 34"/>
            <p:cNvSpPr>
              <a:spLocks noChangeShapeType="1"/>
            </p:cNvSpPr>
            <p:nvPr/>
          </p:nvSpPr>
          <p:spPr bwMode="auto">
            <a:xfrm>
              <a:off x="3475" y="2835"/>
              <a:ext cx="20" cy="1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94" name="Line 35"/>
            <p:cNvSpPr>
              <a:spLocks noChangeShapeType="1"/>
            </p:cNvSpPr>
            <p:nvPr/>
          </p:nvSpPr>
          <p:spPr bwMode="auto">
            <a:xfrm>
              <a:off x="3475" y="2582"/>
              <a:ext cx="20" cy="1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95" name="Rectangle 36"/>
            <p:cNvSpPr>
              <a:spLocks noChangeArrowheads="1"/>
            </p:cNvSpPr>
            <p:nvPr/>
          </p:nvSpPr>
          <p:spPr bwMode="auto">
            <a:xfrm>
              <a:off x="5116" y="2481"/>
              <a:ext cx="1" cy="1214"/>
            </a:xfrm>
            <a:prstGeom prst="rect">
              <a:avLst/>
            </a:prstGeom>
            <a:solidFill>
              <a:srgbClr val="000000"/>
            </a:solidFill>
            <a:ln w="15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96" name="Rectangle 37"/>
            <p:cNvSpPr>
              <a:spLocks noChangeArrowheads="1"/>
            </p:cNvSpPr>
            <p:nvPr/>
          </p:nvSpPr>
          <p:spPr bwMode="auto">
            <a:xfrm>
              <a:off x="3353" y="3575"/>
              <a:ext cx="100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600">
                  <a:solidFill>
                    <a:srgbClr val="00CC99"/>
                  </a:solidFill>
                  <a:latin typeface="Times New Roman" pitchFamily="18" charset="0"/>
                  <a:cs typeface="Times New Roman" pitchFamily="18" charset="0"/>
                </a:rPr>
                <a:t>-0.10</a:t>
              </a:r>
              <a:endParaRPr lang="en-US">
                <a:solidFill>
                  <a:srgbClr val="00CC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397" name="Rectangle 38"/>
            <p:cNvSpPr>
              <a:spLocks noChangeArrowheads="1"/>
            </p:cNvSpPr>
            <p:nvPr/>
          </p:nvSpPr>
          <p:spPr bwMode="auto">
            <a:xfrm>
              <a:off x="3353" y="3322"/>
              <a:ext cx="100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600">
                  <a:solidFill>
                    <a:srgbClr val="00CC99"/>
                  </a:solidFill>
                  <a:latin typeface="Times New Roman" pitchFamily="18" charset="0"/>
                  <a:cs typeface="Times New Roman" pitchFamily="18" charset="0"/>
                </a:rPr>
                <a:t>-0.05</a:t>
              </a:r>
              <a:endParaRPr lang="en-US">
                <a:solidFill>
                  <a:srgbClr val="00CC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398" name="Rectangle 39"/>
            <p:cNvSpPr>
              <a:spLocks noChangeArrowheads="1"/>
            </p:cNvSpPr>
            <p:nvPr/>
          </p:nvSpPr>
          <p:spPr bwMode="auto">
            <a:xfrm>
              <a:off x="3366" y="3069"/>
              <a:ext cx="84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600">
                  <a:solidFill>
                    <a:srgbClr val="00CC99"/>
                  </a:solidFill>
                  <a:latin typeface="Times New Roman" pitchFamily="18" charset="0"/>
                  <a:cs typeface="Times New Roman" pitchFamily="18" charset="0"/>
                </a:rPr>
                <a:t>0.00</a:t>
              </a:r>
              <a:endParaRPr lang="en-US">
                <a:solidFill>
                  <a:srgbClr val="00CC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399" name="Rectangle 40"/>
            <p:cNvSpPr>
              <a:spLocks noChangeArrowheads="1"/>
            </p:cNvSpPr>
            <p:nvPr/>
          </p:nvSpPr>
          <p:spPr bwMode="auto">
            <a:xfrm>
              <a:off x="3366" y="2816"/>
              <a:ext cx="84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600">
                  <a:solidFill>
                    <a:srgbClr val="00CC99"/>
                  </a:solidFill>
                  <a:latin typeface="Times New Roman" pitchFamily="18" charset="0"/>
                  <a:cs typeface="Times New Roman" pitchFamily="18" charset="0"/>
                </a:rPr>
                <a:t>0.05</a:t>
              </a:r>
              <a:endParaRPr lang="en-US">
                <a:solidFill>
                  <a:srgbClr val="00CC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400" name="Rectangle 41"/>
            <p:cNvSpPr>
              <a:spLocks noChangeArrowheads="1"/>
            </p:cNvSpPr>
            <p:nvPr/>
          </p:nvSpPr>
          <p:spPr bwMode="auto">
            <a:xfrm>
              <a:off x="3366" y="2564"/>
              <a:ext cx="84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600">
                  <a:solidFill>
                    <a:srgbClr val="00CC99"/>
                  </a:solidFill>
                  <a:latin typeface="Times New Roman" pitchFamily="18" charset="0"/>
                  <a:cs typeface="Times New Roman" pitchFamily="18" charset="0"/>
                </a:rPr>
                <a:t>0.10</a:t>
              </a:r>
              <a:endParaRPr lang="en-US">
                <a:solidFill>
                  <a:srgbClr val="00CC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401" name="Rectangle 42"/>
            <p:cNvSpPr>
              <a:spLocks noChangeArrowheads="1"/>
            </p:cNvSpPr>
            <p:nvPr/>
          </p:nvSpPr>
          <p:spPr bwMode="auto">
            <a:xfrm rot="5400000">
              <a:off x="3308" y="3118"/>
              <a:ext cx="59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600">
                  <a:solidFill>
                    <a:srgbClr val="00CC99"/>
                  </a:solidFill>
                  <a:latin typeface="Times New Roman" pitchFamily="18" charset="0"/>
                  <a:cs typeface="Times New Roman" pitchFamily="18" charset="0"/>
                </a:rPr>
                <a:t>V4</a:t>
              </a:r>
              <a:endParaRPr lang="en-US">
                <a:solidFill>
                  <a:srgbClr val="00CC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402" name="Freeform 43"/>
            <p:cNvSpPr>
              <a:spLocks/>
            </p:cNvSpPr>
            <p:nvPr/>
          </p:nvSpPr>
          <p:spPr bwMode="auto">
            <a:xfrm>
              <a:off x="3635" y="2582"/>
              <a:ext cx="1347" cy="1012"/>
            </a:xfrm>
            <a:custGeom>
              <a:avLst/>
              <a:gdLst>
                <a:gd name="T0" fmla="*/ 1 w 4041"/>
                <a:gd name="T1" fmla="*/ 2 h 3035"/>
                <a:gd name="T2" fmla="*/ 2 w 4041"/>
                <a:gd name="T3" fmla="*/ 37 h 3035"/>
                <a:gd name="T4" fmla="*/ 3 w 4041"/>
                <a:gd name="T5" fmla="*/ 6 h 3035"/>
                <a:gd name="T6" fmla="*/ 4 w 4041"/>
                <a:gd name="T7" fmla="*/ 20 h 3035"/>
                <a:gd name="T8" fmla="*/ 5 w 4041"/>
                <a:gd name="T9" fmla="*/ 29 h 3035"/>
                <a:gd name="T10" fmla="*/ 6 w 4041"/>
                <a:gd name="T11" fmla="*/ 1 h 3035"/>
                <a:gd name="T12" fmla="*/ 7 w 4041"/>
                <a:gd name="T13" fmla="*/ 37 h 3035"/>
                <a:gd name="T14" fmla="*/ 8 w 4041"/>
                <a:gd name="T15" fmla="*/ 7 h 3035"/>
                <a:gd name="T16" fmla="*/ 9 w 4041"/>
                <a:gd name="T17" fmla="*/ 19 h 3035"/>
                <a:gd name="T18" fmla="*/ 10 w 4041"/>
                <a:gd name="T19" fmla="*/ 30 h 3035"/>
                <a:gd name="T20" fmla="*/ 11 w 4041"/>
                <a:gd name="T21" fmla="*/ 1 h 3035"/>
                <a:gd name="T22" fmla="*/ 12 w 4041"/>
                <a:gd name="T23" fmla="*/ 36 h 3035"/>
                <a:gd name="T24" fmla="*/ 13 w 4041"/>
                <a:gd name="T25" fmla="*/ 8 h 3035"/>
                <a:gd name="T26" fmla="*/ 14 w 4041"/>
                <a:gd name="T27" fmla="*/ 18 h 3035"/>
                <a:gd name="T28" fmla="*/ 14 w 4041"/>
                <a:gd name="T29" fmla="*/ 31 h 3035"/>
                <a:gd name="T30" fmla="*/ 15 w 4041"/>
                <a:gd name="T31" fmla="*/ 0 h 3035"/>
                <a:gd name="T32" fmla="*/ 16 w 4041"/>
                <a:gd name="T33" fmla="*/ 36 h 3035"/>
                <a:gd name="T34" fmla="*/ 17 w 4041"/>
                <a:gd name="T35" fmla="*/ 9 h 3035"/>
                <a:gd name="T36" fmla="*/ 18 w 4041"/>
                <a:gd name="T37" fmla="*/ 16 h 3035"/>
                <a:gd name="T38" fmla="*/ 19 w 4041"/>
                <a:gd name="T39" fmla="*/ 32 h 3035"/>
                <a:gd name="T40" fmla="*/ 20 w 4041"/>
                <a:gd name="T41" fmla="*/ 0 h 3035"/>
                <a:gd name="T42" fmla="*/ 21 w 4041"/>
                <a:gd name="T43" fmla="*/ 35 h 3035"/>
                <a:gd name="T44" fmla="*/ 22 w 4041"/>
                <a:gd name="T45" fmla="*/ 11 h 3035"/>
                <a:gd name="T46" fmla="*/ 23 w 4041"/>
                <a:gd name="T47" fmla="*/ 15 h 3035"/>
                <a:gd name="T48" fmla="*/ 24 w 4041"/>
                <a:gd name="T49" fmla="*/ 33 h 3035"/>
                <a:gd name="T50" fmla="*/ 25 w 4041"/>
                <a:gd name="T51" fmla="*/ 0 h 3035"/>
                <a:gd name="T52" fmla="*/ 26 w 4041"/>
                <a:gd name="T53" fmla="*/ 35 h 3035"/>
                <a:gd name="T54" fmla="*/ 27 w 4041"/>
                <a:gd name="T55" fmla="*/ 12 h 3035"/>
                <a:gd name="T56" fmla="*/ 28 w 4041"/>
                <a:gd name="T57" fmla="*/ 14 h 3035"/>
                <a:gd name="T58" fmla="*/ 29 w 4041"/>
                <a:gd name="T59" fmla="*/ 33 h 3035"/>
                <a:gd name="T60" fmla="*/ 30 w 4041"/>
                <a:gd name="T61" fmla="*/ 0 h 3035"/>
                <a:gd name="T62" fmla="*/ 31 w 4041"/>
                <a:gd name="T63" fmla="*/ 34 h 3035"/>
                <a:gd name="T64" fmla="*/ 32 w 4041"/>
                <a:gd name="T65" fmla="*/ 13 h 3035"/>
                <a:gd name="T66" fmla="*/ 33 w 4041"/>
                <a:gd name="T67" fmla="*/ 13 h 3035"/>
                <a:gd name="T68" fmla="*/ 34 w 4041"/>
                <a:gd name="T69" fmla="*/ 34 h 3035"/>
                <a:gd name="T70" fmla="*/ 35 w 4041"/>
                <a:gd name="T71" fmla="*/ 0 h 3035"/>
                <a:gd name="T72" fmla="*/ 36 w 4041"/>
                <a:gd name="T73" fmla="*/ 33 h 3035"/>
                <a:gd name="T74" fmla="*/ 37 w 4041"/>
                <a:gd name="T75" fmla="*/ 14 h 3035"/>
                <a:gd name="T76" fmla="*/ 38 w 4041"/>
                <a:gd name="T77" fmla="*/ 12 h 3035"/>
                <a:gd name="T78" fmla="*/ 39 w 4041"/>
                <a:gd name="T79" fmla="*/ 35 h 3035"/>
                <a:gd name="T80" fmla="*/ 40 w 4041"/>
                <a:gd name="T81" fmla="*/ 0 h 3035"/>
                <a:gd name="T82" fmla="*/ 41 w 4041"/>
                <a:gd name="T83" fmla="*/ 33 h 3035"/>
                <a:gd name="T84" fmla="*/ 42 w 4041"/>
                <a:gd name="T85" fmla="*/ 15 h 3035"/>
                <a:gd name="T86" fmla="*/ 43 w 4041"/>
                <a:gd name="T87" fmla="*/ 10 h 3035"/>
                <a:gd name="T88" fmla="*/ 44 w 4041"/>
                <a:gd name="T89" fmla="*/ 35 h 3035"/>
                <a:gd name="T90" fmla="*/ 45 w 4041"/>
                <a:gd name="T91" fmla="*/ 0 h 3035"/>
                <a:gd name="T92" fmla="*/ 46 w 4041"/>
                <a:gd name="T93" fmla="*/ 32 h 3035"/>
                <a:gd name="T94" fmla="*/ 47 w 4041"/>
                <a:gd name="T95" fmla="*/ 16 h 3035"/>
                <a:gd name="T96" fmla="*/ 48 w 4041"/>
                <a:gd name="T97" fmla="*/ 9 h 3035"/>
                <a:gd name="T98" fmla="*/ 49 w 4041"/>
                <a:gd name="T99" fmla="*/ 36 h 3035"/>
                <a:gd name="T100" fmla="*/ 50 w 4041"/>
                <a:gd name="T101" fmla="*/ 1 h 303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041"/>
                <a:gd name="T154" fmla="*/ 0 h 3035"/>
                <a:gd name="T155" fmla="*/ 4041 w 4041"/>
                <a:gd name="T156" fmla="*/ 3035 h 3035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041" h="3035">
                  <a:moveTo>
                    <a:pt x="0" y="1517"/>
                  </a:moveTo>
                  <a:lnTo>
                    <a:pt x="15" y="789"/>
                  </a:lnTo>
                  <a:lnTo>
                    <a:pt x="31" y="239"/>
                  </a:lnTo>
                  <a:lnTo>
                    <a:pt x="48" y="4"/>
                  </a:lnTo>
                  <a:lnTo>
                    <a:pt x="64" y="137"/>
                  </a:lnTo>
                  <a:lnTo>
                    <a:pt x="79" y="608"/>
                  </a:lnTo>
                  <a:lnTo>
                    <a:pt x="95" y="1303"/>
                  </a:lnTo>
                  <a:lnTo>
                    <a:pt x="111" y="2050"/>
                  </a:lnTo>
                  <a:lnTo>
                    <a:pt x="126" y="2665"/>
                  </a:lnTo>
                  <a:lnTo>
                    <a:pt x="142" y="3000"/>
                  </a:lnTo>
                  <a:lnTo>
                    <a:pt x="159" y="2972"/>
                  </a:lnTo>
                  <a:lnTo>
                    <a:pt x="174" y="2588"/>
                  </a:lnTo>
                  <a:lnTo>
                    <a:pt x="190" y="1942"/>
                  </a:lnTo>
                  <a:lnTo>
                    <a:pt x="206" y="1191"/>
                  </a:lnTo>
                  <a:lnTo>
                    <a:pt x="221" y="520"/>
                  </a:lnTo>
                  <a:lnTo>
                    <a:pt x="237" y="94"/>
                  </a:lnTo>
                  <a:lnTo>
                    <a:pt x="254" y="15"/>
                  </a:lnTo>
                  <a:lnTo>
                    <a:pt x="270" y="306"/>
                  </a:lnTo>
                  <a:lnTo>
                    <a:pt x="285" y="891"/>
                  </a:lnTo>
                  <a:lnTo>
                    <a:pt x="301" y="1631"/>
                  </a:lnTo>
                  <a:lnTo>
                    <a:pt x="317" y="2343"/>
                  </a:lnTo>
                  <a:lnTo>
                    <a:pt x="332" y="2853"/>
                  </a:lnTo>
                  <a:lnTo>
                    <a:pt x="348" y="3035"/>
                  </a:lnTo>
                  <a:lnTo>
                    <a:pt x="365" y="2846"/>
                  </a:lnTo>
                  <a:lnTo>
                    <a:pt x="380" y="2331"/>
                  </a:lnTo>
                  <a:lnTo>
                    <a:pt x="396" y="1617"/>
                  </a:lnTo>
                  <a:lnTo>
                    <a:pt x="412" y="879"/>
                  </a:lnTo>
                  <a:lnTo>
                    <a:pt x="427" y="297"/>
                  </a:lnTo>
                  <a:lnTo>
                    <a:pt x="443" y="14"/>
                  </a:lnTo>
                  <a:lnTo>
                    <a:pt x="459" y="99"/>
                  </a:lnTo>
                  <a:lnTo>
                    <a:pt x="476" y="530"/>
                  </a:lnTo>
                  <a:lnTo>
                    <a:pt x="491" y="1204"/>
                  </a:lnTo>
                  <a:lnTo>
                    <a:pt x="507" y="1953"/>
                  </a:lnTo>
                  <a:lnTo>
                    <a:pt x="523" y="2597"/>
                  </a:lnTo>
                  <a:lnTo>
                    <a:pt x="538" y="2976"/>
                  </a:lnTo>
                  <a:lnTo>
                    <a:pt x="554" y="2997"/>
                  </a:lnTo>
                  <a:lnTo>
                    <a:pt x="571" y="2657"/>
                  </a:lnTo>
                  <a:lnTo>
                    <a:pt x="586" y="2037"/>
                  </a:lnTo>
                  <a:lnTo>
                    <a:pt x="602" y="1290"/>
                  </a:lnTo>
                  <a:lnTo>
                    <a:pt x="618" y="598"/>
                  </a:lnTo>
                  <a:lnTo>
                    <a:pt x="633" y="131"/>
                  </a:lnTo>
                  <a:lnTo>
                    <a:pt x="649" y="5"/>
                  </a:lnTo>
                  <a:lnTo>
                    <a:pt x="665" y="247"/>
                  </a:lnTo>
                  <a:lnTo>
                    <a:pt x="682" y="801"/>
                  </a:lnTo>
                  <a:lnTo>
                    <a:pt x="697" y="1531"/>
                  </a:lnTo>
                  <a:lnTo>
                    <a:pt x="713" y="2257"/>
                  </a:lnTo>
                  <a:lnTo>
                    <a:pt x="729" y="2802"/>
                  </a:lnTo>
                  <a:lnTo>
                    <a:pt x="744" y="3031"/>
                  </a:lnTo>
                  <a:lnTo>
                    <a:pt x="760" y="2892"/>
                  </a:lnTo>
                  <a:lnTo>
                    <a:pt x="777" y="2415"/>
                  </a:lnTo>
                  <a:lnTo>
                    <a:pt x="792" y="1717"/>
                  </a:lnTo>
                  <a:lnTo>
                    <a:pt x="808" y="972"/>
                  </a:lnTo>
                  <a:lnTo>
                    <a:pt x="824" y="359"/>
                  </a:lnTo>
                  <a:lnTo>
                    <a:pt x="839" y="31"/>
                  </a:lnTo>
                  <a:lnTo>
                    <a:pt x="855" y="66"/>
                  </a:lnTo>
                  <a:lnTo>
                    <a:pt x="871" y="456"/>
                  </a:lnTo>
                  <a:lnTo>
                    <a:pt x="888" y="1106"/>
                  </a:lnTo>
                  <a:lnTo>
                    <a:pt x="903" y="1857"/>
                  </a:lnTo>
                  <a:lnTo>
                    <a:pt x="919" y="2524"/>
                  </a:lnTo>
                  <a:lnTo>
                    <a:pt x="935" y="2945"/>
                  </a:lnTo>
                  <a:lnTo>
                    <a:pt x="950" y="3017"/>
                  </a:lnTo>
                  <a:lnTo>
                    <a:pt x="966" y="2721"/>
                  </a:lnTo>
                  <a:lnTo>
                    <a:pt x="983" y="2131"/>
                  </a:lnTo>
                  <a:lnTo>
                    <a:pt x="998" y="1389"/>
                  </a:lnTo>
                  <a:lnTo>
                    <a:pt x="1014" y="680"/>
                  </a:lnTo>
                  <a:lnTo>
                    <a:pt x="1030" y="176"/>
                  </a:lnTo>
                  <a:lnTo>
                    <a:pt x="1045" y="0"/>
                  </a:lnTo>
                  <a:lnTo>
                    <a:pt x="1061" y="195"/>
                  </a:lnTo>
                  <a:lnTo>
                    <a:pt x="1077" y="714"/>
                  </a:lnTo>
                  <a:lnTo>
                    <a:pt x="1094" y="1429"/>
                  </a:lnTo>
                  <a:lnTo>
                    <a:pt x="1109" y="2167"/>
                  </a:lnTo>
                  <a:lnTo>
                    <a:pt x="1125" y="2744"/>
                  </a:lnTo>
                  <a:lnTo>
                    <a:pt x="1141" y="3022"/>
                  </a:lnTo>
                  <a:lnTo>
                    <a:pt x="1156" y="2931"/>
                  </a:lnTo>
                  <a:lnTo>
                    <a:pt x="1172" y="2494"/>
                  </a:lnTo>
                  <a:lnTo>
                    <a:pt x="1189" y="1818"/>
                  </a:lnTo>
                  <a:lnTo>
                    <a:pt x="1205" y="1067"/>
                  </a:lnTo>
                  <a:lnTo>
                    <a:pt x="1220" y="427"/>
                  </a:lnTo>
                  <a:lnTo>
                    <a:pt x="1236" y="54"/>
                  </a:lnTo>
                  <a:lnTo>
                    <a:pt x="1251" y="40"/>
                  </a:lnTo>
                  <a:lnTo>
                    <a:pt x="1267" y="387"/>
                  </a:lnTo>
                  <a:lnTo>
                    <a:pt x="1283" y="1010"/>
                  </a:lnTo>
                  <a:lnTo>
                    <a:pt x="1300" y="1758"/>
                  </a:lnTo>
                  <a:lnTo>
                    <a:pt x="1315" y="2447"/>
                  </a:lnTo>
                  <a:lnTo>
                    <a:pt x="1331" y="2907"/>
                  </a:lnTo>
                  <a:lnTo>
                    <a:pt x="1347" y="3028"/>
                  </a:lnTo>
                  <a:lnTo>
                    <a:pt x="1362" y="2780"/>
                  </a:lnTo>
                  <a:lnTo>
                    <a:pt x="1378" y="2220"/>
                  </a:lnTo>
                  <a:lnTo>
                    <a:pt x="1395" y="1491"/>
                  </a:lnTo>
                  <a:lnTo>
                    <a:pt x="1411" y="766"/>
                  </a:lnTo>
                  <a:lnTo>
                    <a:pt x="1426" y="225"/>
                  </a:lnTo>
                  <a:lnTo>
                    <a:pt x="1442" y="2"/>
                  </a:lnTo>
                  <a:lnTo>
                    <a:pt x="1457" y="148"/>
                  </a:lnTo>
                  <a:lnTo>
                    <a:pt x="1473" y="630"/>
                  </a:lnTo>
                  <a:lnTo>
                    <a:pt x="1489" y="1329"/>
                  </a:lnTo>
                  <a:lnTo>
                    <a:pt x="1506" y="2074"/>
                  </a:lnTo>
                  <a:lnTo>
                    <a:pt x="1521" y="2683"/>
                  </a:lnTo>
                  <a:lnTo>
                    <a:pt x="1537" y="3006"/>
                  </a:lnTo>
                  <a:lnTo>
                    <a:pt x="1553" y="2965"/>
                  </a:lnTo>
                  <a:lnTo>
                    <a:pt x="1568" y="2568"/>
                  </a:lnTo>
                  <a:lnTo>
                    <a:pt x="1584" y="1915"/>
                  </a:lnTo>
                  <a:lnTo>
                    <a:pt x="1601" y="1165"/>
                  </a:lnTo>
                  <a:lnTo>
                    <a:pt x="1617" y="500"/>
                  </a:lnTo>
                  <a:lnTo>
                    <a:pt x="1632" y="84"/>
                  </a:lnTo>
                  <a:lnTo>
                    <a:pt x="1648" y="19"/>
                  </a:lnTo>
                  <a:lnTo>
                    <a:pt x="1664" y="322"/>
                  </a:lnTo>
                  <a:lnTo>
                    <a:pt x="1679" y="916"/>
                  </a:lnTo>
                  <a:lnTo>
                    <a:pt x="1695" y="1657"/>
                  </a:lnTo>
                  <a:lnTo>
                    <a:pt x="1712" y="2365"/>
                  </a:lnTo>
                  <a:lnTo>
                    <a:pt x="1727" y="2864"/>
                  </a:lnTo>
                  <a:lnTo>
                    <a:pt x="1743" y="3034"/>
                  </a:lnTo>
                  <a:lnTo>
                    <a:pt x="1759" y="2832"/>
                  </a:lnTo>
                  <a:lnTo>
                    <a:pt x="1774" y="2309"/>
                  </a:lnTo>
                  <a:lnTo>
                    <a:pt x="1790" y="1591"/>
                  </a:lnTo>
                  <a:lnTo>
                    <a:pt x="1807" y="855"/>
                  </a:lnTo>
                  <a:lnTo>
                    <a:pt x="1823" y="281"/>
                  </a:lnTo>
                  <a:lnTo>
                    <a:pt x="1838" y="10"/>
                  </a:lnTo>
                  <a:lnTo>
                    <a:pt x="1854" y="108"/>
                  </a:lnTo>
                  <a:lnTo>
                    <a:pt x="1870" y="551"/>
                  </a:lnTo>
                  <a:lnTo>
                    <a:pt x="1885" y="1230"/>
                  </a:lnTo>
                  <a:lnTo>
                    <a:pt x="1901" y="1979"/>
                  </a:lnTo>
                  <a:lnTo>
                    <a:pt x="1918" y="2615"/>
                  </a:lnTo>
                  <a:lnTo>
                    <a:pt x="1933" y="2983"/>
                  </a:lnTo>
                  <a:lnTo>
                    <a:pt x="1949" y="2992"/>
                  </a:lnTo>
                  <a:lnTo>
                    <a:pt x="1965" y="2639"/>
                  </a:lnTo>
                  <a:lnTo>
                    <a:pt x="1980" y="2012"/>
                  </a:lnTo>
                  <a:lnTo>
                    <a:pt x="1996" y="1263"/>
                  </a:lnTo>
                  <a:lnTo>
                    <a:pt x="2013" y="577"/>
                  </a:lnTo>
                  <a:lnTo>
                    <a:pt x="2029" y="121"/>
                  </a:lnTo>
                  <a:lnTo>
                    <a:pt x="2044" y="6"/>
                  </a:lnTo>
                  <a:lnTo>
                    <a:pt x="2060" y="263"/>
                  </a:lnTo>
                  <a:lnTo>
                    <a:pt x="2076" y="825"/>
                  </a:lnTo>
                  <a:lnTo>
                    <a:pt x="2091" y="1557"/>
                  </a:lnTo>
                  <a:lnTo>
                    <a:pt x="2107" y="2279"/>
                  </a:lnTo>
                  <a:lnTo>
                    <a:pt x="2124" y="2815"/>
                  </a:lnTo>
                  <a:lnTo>
                    <a:pt x="2139" y="3032"/>
                  </a:lnTo>
                  <a:lnTo>
                    <a:pt x="2155" y="2880"/>
                  </a:lnTo>
                  <a:lnTo>
                    <a:pt x="2171" y="2392"/>
                  </a:lnTo>
                  <a:lnTo>
                    <a:pt x="2186" y="1691"/>
                  </a:lnTo>
                  <a:lnTo>
                    <a:pt x="2202" y="947"/>
                  </a:lnTo>
                  <a:lnTo>
                    <a:pt x="2218" y="342"/>
                  </a:lnTo>
                  <a:lnTo>
                    <a:pt x="2235" y="26"/>
                  </a:lnTo>
                  <a:lnTo>
                    <a:pt x="2250" y="74"/>
                  </a:lnTo>
                  <a:lnTo>
                    <a:pt x="2266" y="475"/>
                  </a:lnTo>
                  <a:lnTo>
                    <a:pt x="2282" y="1132"/>
                  </a:lnTo>
                  <a:lnTo>
                    <a:pt x="2297" y="1883"/>
                  </a:lnTo>
                  <a:lnTo>
                    <a:pt x="2313" y="2544"/>
                  </a:lnTo>
                  <a:lnTo>
                    <a:pt x="2330" y="2954"/>
                  </a:lnTo>
                  <a:lnTo>
                    <a:pt x="2345" y="3012"/>
                  </a:lnTo>
                  <a:lnTo>
                    <a:pt x="2361" y="2704"/>
                  </a:lnTo>
                  <a:lnTo>
                    <a:pt x="2377" y="2106"/>
                  </a:lnTo>
                  <a:lnTo>
                    <a:pt x="2392" y="1363"/>
                  </a:lnTo>
                  <a:lnTo>
                    <a:pt x="2408" y="658"/>
                  </a:lnTo>
                  <a:lnTo>
                    <a:pt x="2424" y="164"/>
                  </a:lnTo>
                  <a:lnTo>
                    <a:pt x="2441" y="0"/>
                  </a:lnTo>
                  <a:lnTo>
                    <a:pt x="2456" y="208"/>
                  </a:lnTo>
                  <a:lnTo>
                    <a:pt x="2472" y="737"/>
                  </a:lnTo>
                  <a:lnTo>
                    <a:pt x="2488" y="1457"/>
                  </a:lnTo>
                  <a:lnTo>
                    <a:pt x="2503" y="2190"/>
                  </a:lnTo>
                  <a:lnTo>
                    <a:pt x="2519" y="2760"/>
                  </a:lnTo>
                  <a:lnTo>
                    <a:pt x="2536" y="3026"/>
                  </a:lnTo>
                  <a:lnTo>
                    <a:pt x="2552" y="2920"/>
                  </a:lnTo>
                  <a:lnTo>
                    <a:pt x="2567" y="2473"/>
                  </a:lnTo>
                  <a:lnTo>
                    <a:pt x="2583" y="1790"/>
                  </a:lnTo>
                  <a:lnTo>
                    <a:pt x="2598" y="1042"/>
                  </a:lnTo>
                  <a:lnTo>
                    <a:pt x="2614" y="409"/>
                  </a:lnTo>
                  <a:lnTo>
                    <a:pt x="2630" y="48"/>
                  </a:lnTo>
                  <a:lnTo>
                    <a:pt x="2647" y="45"/>
                  </a:lnTo>
                  <a:lnTo>
                    <a:pt x="2662" y="405"/>
                  </a:lnTo>
                  <a:lnTo>
                    <a:pt x="2678" y="1036"/>
                  </a:lnTo>
                  <a:lnTo>
                    <a:pt x="2694" y="1784"/>
                  </a:lnTo>
                  <a:lnTo>
                    <a:pt x="2709" y="2468"/>
                  </a:lnTo>
                  <a:lnTo>
                    <a:pt x="2725" y="2919"/>
                  </a:lnTo>
                  <a:lnTo>
                    <a:pt x="2742" y="3026"/>
                  </a:lnTo>
                  <a:lnTo>
                    <a:pt x="2758" y="2764"/>
                  </a:lnTo>
                  <a:lnTo>
                    <a:pt x="2773" y="2197"/>
                  </a:lnTo>
                  <a:lnTo>
                    <a:pt x="2789" y="1463"/>
                  </a:lnTo>
                  <a:lnTo>
                    <a:pt x="2804" y="743"/>
                  </a:lnTo>
                  <a:lnTo>
                    <a:pt x="2820" y="212"/>
                  </a:lnTo>
                  <a:lnTo>
                    <a:pt x="2836" y="1"/>
                  </a:lnTo>
                  <a:lnTo>
                    <a:pt x="2853" y="160"/>
                  </a:lnTo>
                  <a:lnTo>
                    <a:pt x="2868" y="653"/>
                  </a:lnTo>
                  <a:lnTo>
                    <a:pt x="2884" y="1356"/>
                  </a:lnTo>
                  <a:lnTo>
                    <a:pt x="2900" y="2099"/>
                  </a:lnTo>
                  <a:lnTo>
                    <a:pt x="2915" y="2700"/>
                  </a:lnTo>
                  <a:lnTo>
                    <a:pt x="2931" y="3010"/>
                  </a:lnTo>
                  <a:lnTo>
                    <a:pt x="2948" y="2956"/>
                  </a:lnTo>
                  <a:lnTo>
                    <a:pt x="2964" y="2549"/>
                  </a:lnTo>
                  <a:lnTo>
                    <a:pt x="2979" y="1889"/>
                  </a:lnTo>
                  <a:lnTo>
                    <a:pt x="2995" y="1139"/>
                  </a:lnTo>
                  <a:lnTo>
                    <a:pt x="3010" y="481"/>
                  </a:lnTo>
                  <a:lnTo>
                    <a:pt x="3026" y="75"/>
                  </a:lnTo>
                  <a:lnTo>
                    <a:pt x="3042" y="24"/>
                  </a:lnTo>
                  <a:lnTo>
                    <a:pt x="3059" y="339"/>
                  </a:lnTo>
                  <a:lnTo>
                    <a:pt x="3074" y="941"/>
                  </a:lnTo>
                  <a:lnTo>
                    <a:pt x="3090" y="1685"/>
                  </a:lnTo>
                  <a:lnTo>
                    <a:pt x="3106" y="2387"/>
                  </a:lnTo>
                  <a:lnTo>
                    <a:pt x="3121" y="2877"/>
                  </a:lnTo>
                  <a:lnTo>
                    <a:pt x="3137" y="3034"/>
                  </a:lnTo>
                  <a:lnTo>
                    <a:pt x="3154" y="2819"/>
                  </a:lnTo>
                  <a:lnTo>
                    <a:pt x="3170" y="2286"/>
                  </a:lnTo>
                  <a:lnTo>
                    <a:pt x="3185" y="1564"/>
                  </a:lnTo>
                  <a:lnTo>
                    <a:pt x="3201" y="831"/>
                  </a:lnTo>
                  <a:lnTo>
                    <a:pt x="3217" y="266"/>
                  </a:lnTo>
                  <a:lnTo>
                    <a:pt x="3232" y="7"/>
                  </a:lnTo>
                  <a:lnTo>
                    <a:pt x="3248" y="118"/>
                  </a:lnTo>
                  <a:lnTo>
                    <a:pt x="3265" y="572"/>
                  </a:lnTo>
                  <a:lnTo>
                    <a:pt x="3280" y="1256"/>
                  </a:lnTo>
                  <a:lnTo>
                    <a:pt x="3296" y="2005"/>
                  </a:lnTo>
                  <a:lnTo>
                    <a:pt x="3312" y="2634"/>
                  </a:lnTo>
                  <a:lnTo>
                    <a:pt x="3327" y="2989"/>
                  </a:lnTo>
                  <a:lnTo>
                    <a:pt x="3343" y="2984"/>
                  </a:lnTo>
                  <a:lnTo>
                    <a:pt x="3360" y="2621"/>
                  </a:lnTo>
                  <a:lnTo>
                    <a:pt x="3376" y="1986"/>
                  </a:lnTo>
                  <a:lnTo>
                    <a:pt x="3391" y="1236"/>
                  </a:lnTo>
                  <a:lnTo>
                    <a:pt x="3407" y="556"/>
                  </a:lnTo>
                  <a:lnTo>
                    <a:pt x="3423" y="110"/>
                  </a:lnTo>
                  <a:lnTo>
                    <a:pt x="3438" y="10"/>
                  </a:lnTo>
                  <a:lnTo>
                    <a:pt x="3454" y="277"/>
                  </a:lnTo>
                  <a:lnTo>
                    <a:pt x="3471" y="849"/>
                  </a:lnTo>
                  <a:lnTo>
                    <a:pt x="3486" y="1584"/>
                  </a:lnTo>
                  <a:lnTo>
                    <a:pt x="3502" y="2303"/>
                  </a:lnTo>
                  <a:lnTo>
                    <a:pt x="3518" y="2829"/>
                  </a:lnTo>
                  <a:lnTo>
                    <a:pt x="3533" y="3034"/>
                  </a:lnTo>
                  <a:lnTo>
                    <a:pt x="3549" y="2868"/>
                  </a:lnTo>
                  <a:lnTo>
                    <a:pt x="3566" y="2370"/>
                  </a:lnTo>
                  <a:lnTo>
                    <a:pt x="3582" y="1664"/>
                  </a:lnTo>
                  <a:lnTo>
                    <a:pt x="3597" y="922"/>
                  </a:lnTo>
                  <a:lnTo>
                    <a:pt x="3613" y="325"/>
                  </a:lnTo>
                  <a:lnTo>
                    <a:pt x="3629" y="21"/>
                  </a:lnTo>
                  <a:lnTo>
                    <a:pt x="3644" y="82"/>
                  </a:lnTo>
                  <a:lnTo>
                    <a:pt x="3660" y="495"/>
                  </a:lnTo>
                  <a:lnTo>
                    <a:pt x="3677" y="1158"/>
                  </a:lnTo>
                  <a:lnTo>
                    <a:pt x="3692" y="1909"/>
                  </a:lnTo>
                  <a:lnTo>
                    <a:pt x="3708" y="2563"/>
                  </a:lnTo>
                  <a:lnTo>
                    <a:pt x="3724" y="2962"/>
                  </a:lnTo>
                  <a:lnTo>
                    <a:pt x="3739" y="3008"/>
                  </a:lnTo>
                  <a:lnTo>
                    <a:pt x="3755" y="2687"/>
                  </a:lnTo>
                  <a:lnTo>
                    <a:pt x="3771" y="2081"/>
                  </a:lnTo>
                  <a:lnTo>
                    <a:pt x="3788" y="1336"/>
                  </a:lnTo>
                  <a:lnTo>
                    <a:pt x="3803" y="636"/>
                  </a:lnTo>
                  <a:lnTo>
                    <a:pt x="3819" y="151"/>
                  </a:lnTo>
                  <a:lnTo>
                    <a:pt x="3835" y="1"/>
                  </a:lnTo>
                  <a:lnTo>
                    <a:pt x="3850" y="223"/>
                  </a:lnTo>
                  <a:lnTo>
                    <a:pt x="3866" y="761"/>
                  </a:lnTo>
                  <a:lnTo>
                    <a:pt x="3883" y="1484"/>
                  </a:lnTo>
                  <a:lnTo>
                    <a:pt x="3898" y="2215"/>
                  </a:lnTo>
                  <a:lnTo>
                    <a:pt x="3914" y="2776"/>
                  </a:lnTo>
                  <a:lnTo>
                    <a:pt x="3930" y="3028"/>
                  </a:lnTo>
                  <a:lnTo>
                    <a:pt x="3945" y="2910"/>
                  </a:lnTo>
                  <a:lnTo>
                    <a:pt x="3961" y="2452"/>
                  </a:lnTo>
                  <a:lnTo>
                    <a:pt x="3977" y="1764"/>
                  </a:lnTo>
                  <a:lnTo>
                    <a:pt x="3994" y="1016"/>
                  </a:lnTo>
                  <a:lnTo>
                    <a:pt x="4009" y="391"/>
                  </a:lnTo>
                  <a:lnTo>
                    <a:pt x="4025" y="41"/>
                  </a:lnTo>
                  <a:lnTo>
                    <a:pt x="4041" y="53"/>
                  </a:lnTo>
                </a:path>
              </a:pathLst>
            </a:custGeom>
            <a:noFill/>
            <a:ln w="17526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Mathematical definition</a:t>
            </a:r>
            <a:br>
              <a:rPr lang="en-US" dirty="0" smtClean="0"/>
            </a:b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from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A.Hyvarinen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A.Karhunen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E.Oja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‘Independent Component Analysis’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dirty="0" smtClean="0">
                <a:cs typeface="Times New Roman" pitchFamily="18" charset="0"/>
              </a:rPr>
              <a:t>Given a set of observations: </a:t>
            </a:r>
          </a:p>
          <a:p>
            <a:pPr>
              <a:buNone/>
            </a:pPr>
            <a:r>
              <a:rPr lang="en-GB" i="1" dirty="0" smtClean="0">
                <a:latin typeface="Times New Roman" pitchFamily="18" charset="0"/>
                <a:cs typeface="Times New Roman" pitchFamily="18" charset="0"/>
              </a:rPr>
              <a:t> x</a:t>
            </a:r>
            <a:r>
              <a:rPr lang="en-GB" i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GB" i="1" dirty="0" smtClean="0">
                <a:latin typeface="Times New Roman" pitchFamily="18" charset="0"/>
                <a:cs typeface="Times New Roman" pitchFamily="18" charset="0"/>
              </a:rPr>
              <a:t>(t), x</a:t>
            </a:r>
            <a:r>
              <a:rPr lang="en-GB" i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GB" i="1" dirty="0" smtClean="0">
                <a:latin typeface="Times New Roman" pitchFamily="18" charset="0"/>
                <a:cs typeface="Times New Roman" pitchFamily="18" charset="0"/>
              </a:rPr>
              <a:t>(t)…</a:t>
            </a:r>
            <a:r>
              <a:rPr lang="en-GB" i="1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GB" i="1" baseline="-25000" dirty="0" err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GB" i="1" dirty="0" smtClean="0">
                <a:latin typeface="Times New Roman" pitchFamily="18" charset="0"/>
                <a:cs typeface="Times New Roman" pitchFamily="18" charset="0"/>
              </a:rPr>
              <a:t>(t)   </a:t>
            </a:r>
            <a:r>
              <a:rPr lang="en-GB" dirty="0" smtClean="0">
                <a:cs typeface="Times New Roman" pitchFamily="18" charset="0"/>
              </a:rPr>
              <a:t>(</a:t>
            </a:r>
            <a:r>
              <a:rPr lang="en-GB" i="1" dirty="0" smtClean="0">
                <a:cs typeface="Times New Roman" pitchFamily="18" charset="0"/>
              </a:rPr>
              <a:t>t</a:t>
            </a:r>
            <a:r>
              <a:rPr lang="en-GB" dirty="0" smtClean="0">
                <a:cs typeface="Times New Roman" pitchFamily="18" charset="0"/>
              </a:rPr>
              <a:t> is the time or sample index)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We </a:t>
            </a:r>
            <a:r>
              <a:rPr lang="en-GB" dirty="0" smtClean="0">
                <a:cs typeface="Times New Roman" pitchFamily="18" charset="0"/>
              </a:rPr>
              <a:t>assume that they are generated as a linear mixture of independent components: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en-GB" sz="3700" b="1" i="1" dirty="0" smtClean="0">
                <a:latin typeface="Times New Roman" pitchFamily="18" charset="0"/>
                <a:cs typeface="Times New Roman" pitchFamily="18" charset="0"/>
              </a:rPr>
              <a:t>				y=</a:t>
            </a:r>
            <a:r>
              <a:rPr lang="en-GB" sz="3700" b="1" i="1" dirty="0" err="1" smtClean="0">
                <a:latin typeface="Times New Roman" pitchFamily="18" charset="0"/>
                <a:cs typeface="Times New Roman" pitchFamily="18" charset="0"/>
              </a:rPr>
              <a:t>Wx</a:t>
            </a:r>
            <a:endParaRPr lang="en-US" dirty="0" smtClean="0"/>
          </a:p>
          <a:p>
            <a:pPr>
              <a:buNone/>
            </a:pPr>
            <a:r>
              <a:rPr lang="en-GB" dirty="0" smtClean="0">
                <a:cs typeface="Times New Roman" pitchFamily="18" charset="0"/>
              </a:rPr>
              <a:t>Independent component analysis now consists of estimating both the matrix </a:t>
            </a:r>
            <a:r>
              <a:rPr lang="en-GB" b="1" i="1" dirty="0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smtClean="0">
                <a:cs typeface="Times New Roman" pitchFamily="18" charset="0"/>
              </a:rPr>
              <a:t>and </a:t>
            </a:r>
            <a:r>
              <a:rPr lang="en-GB" i="1" dirty="0" err="1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GB" i="1" baseline="-25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GB" i="1" dirty="0" smtClean="0">
                <a:latin typeface="Times New Roman" pitchFamily="18" charset="0"/>
                <a:cs typeface="Times New Roman" pitchFamily="18" charset="0"/>
              </a:rPr>
              <a:t>(t)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ICA stages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Preprocessing stage:  </a:t>
            </a:r>
          </a:p>
          <a:p>
            <a:pPr>
              <a:buNone/>
            </a:pPr>
            <a:r>
              <a:rPr lang="en-US" dirty="0" smtClean="0"/>
              <a:t>   - centering (subtracting the mean)</a:t>
            </a:r>
          </a:p>
          <a:p>
            <a:pPr>
              <a:buNone/>
            </a:pPr>
            <a:r>
              <a:rPr lang="en-US" dirty="0" smtClean="0"/>
              <a:t>    - “Whitening” the data (de-correlation) done by EVD (Eigen value decomposition)</a:t>
            </a:r>
          </a:p>
          <a:p>
            <a:pPr lvl="1" algn="ctr">
              <a:lnSpc>
                <a:spcPct val="80000"/>
              </a:lnSpc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1800" baseline="30000" dirty="0" smtClean="0">
                <a:latin typeface="Times New Roman" pitchFamily="18" charset="0"/>
                <a:cs typeface="Times New Roman" pitchFamily="18" charset="0"/>
              </a:rPr>
              <a:t>~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= (ED</a:t>
            </a:r>
            <a:r>
              <a:rPr lang="en-US" sz="1800" baseline="30000" dirty="0" smtClean="0">
                <a:latin typeface="Times New Roman" pitchFamily="18" charset="0"/>
                <a:cs typeface="Times New Roman" pitchFamily="18" charset="0"/>
              </a:rPr>
              <a:t>-1/2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1800" baseline="30000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)x = ED</a:t>
            </a:r>
            <a:r>
              <a:rPr lang="en-US" sz="1800" baseline="30000" dirty="0" smtClean="0">
                <a:latin typeface="Times New Roman" pitchFamily="18" charset="0"/>
                <a:cs typeface="Times New Roman" pitchFamily="18" charset="0"/>
              </a:rPr>
              <a:t>-1/2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1800" baseline="30000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Ax = A</a:t>
            </a:r>
            <a:r>
              <a:rPr lang="en-US" sz="1800" baseline="30000" dirty="0" smtClean="0">
                <a:latin typeface="Times New Roman" pitchFamily="18" charset="0"/>
                <a:cs typeface="Times New Roman" pitchFamily="18" charset="0"/>
              </a:rPr>
              <a:t>~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s</a:t>
            </a:r>
          </a:p>
          <a:p>
            <a:pPr lvl="1" algn="ctr">
              <a:lnSpc>
                <a:spcPct val="80000"/>
              </a:lnSpc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where </a:t>
            </a:r>
            <a:r>
              <a:rPr lang="en-US" sz="1800" i="1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{xx</a:t>
            </a:r>
            <a:r>
              <a:rPr lang="en-US" sz="1800" baseline="30000" dirty="0" smtClean="0">
                <a:latin typeface="Times New Roman" pitchFamily="18" charset="0"/>
                <a:cs typeface="Times New Roman" pitchFamily="18" charset="0"/>
              </a:rPr>
              <a:t>~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} = EDE</a:t>
            </a:r>
            <a:r>
              <a:rPr lang="en-US" sz="1800" baseline="30000" dirty="0" smtClean="0">
                <a:latin typeface="Times New Roman" pitchFamily="18" charset="0"/>
                <a:cs typeface="Times New Roman" pitchFamily="18" charset="0"/>
              </a:rPr>
              <a:t>T</a:t>
            </a:r>
          </a:p>
          <a:p>
            <a:pPr lvl="1" algn="ctr">
              <a:lnSpc>
                <a:spcPct val="80000"/>
              </a:lnSpc>
              <a:buNone/>
            </a:pP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Orthonormal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Matrix A</a:t>
            </a:r>
            <a:r>
              <a:rPr lang="en-US" sz="1800" baseline="30000" dirty="0" smtClean="0">
                <a:latin typeface="Times New Roman" pitchFamily="18" charset="0"/>
                <a:cs typeface="Times New Roman" pitchFamily="18" charset="0"/>
              </a:rPr>
              <a:t>~</a:t>
            </a: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80000"/>
              </a:lnSpc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An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orthonormal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matrix has n(n-1)/2 degrees of freedom. So for large dim A we have to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est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only half as much parameters. This greatly simplifies ICA.</a:t>
            </a:r>
          </a:p>
          <a:p>
            <a:pPr>
              <a:lnSpc>
                <a:spcPct val="80000"/>
              </a:lnSpc>
            </a:pPr>
            <a:r>
              <a:rPr lang="en-US" dirty="0" smtClean="0">
                <a:cs typeface="Times New Roman" pitchFamily="18" charset="0"/>
              </a:rPr>
              <a:t>Reducing dim of data (choosing dominant </a:t>
            </a:r>
            <a:r>
              <a:rPr lang="en-US" dirty="0" err="1" smtClean="0">
                <a:cs typeface="Times New Roman" pitchFamily="18" charset="0"/>
              </a:rPr>
              <a:t>Eig</a:t>
            </a:r>
            <a:r>
              <a:rPr lang="en-US" dirty="0" smtClean="0">
                <a:cs typeface="Times New Roman" pitchFamily="18" charset="0"/>
              </a:rPr>
              <a:t>) while doing whitening also </a:t>
            </a:r>
            <a:r>
              <a:rPr lang="en-US" dirty="0" smtClean="0">
                <a:cs typeface="Times New Roman" pitchFamily="18" charset="0"/>
              </a:rPr>
              <a:t>helps. </a:t>
            </a:r>
            <a:endParaRPr lang="en-US" dirty="0" smtClean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Text Box 2"/>
          <p:cNvSpPr>
            <a:spLocks noGrp="1" noChangeArrowheads="1"/>
          </p:cNvSpPr>
          <p:nvPr>
            <p:ph type="body" sz="half" idx="1"/>
          </p:nvPr>
        </p:nvSpPr>
        <p:spPr>
          <a:xfrm>
            <a:off x="5867400" y="1524000"/>
            <a:ext cx="2971800" cy="2743200"/>
          </a:xfrm>
          <a:noFill/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buFontTx/>
              <a:buNone/>
            </a:pPr>
            <a:r>
              <a:rPr lang="en-GB" sz="1800" u="sng" smtClean="0">
                <a:latin typeface="Times New Roman" pitchFamily="18" charset="0"/>
                <a:cs typeface="Times New Roman" pitchFamily="18" charset="0"/>
              </a:rPr>
              <a:t>Fixed Point Algorithm</a:t>
            </a:r>
          </a:p>
          <a:p>
            <a:pPr eaLnBrk="1" hangingPunct="1">
              <a:buFontTx/>
              <a:buNone/>
            </a:pPr>
            <a:r>
              <a:rPr lang="en-GB" sz="1800" smtClean="0">
                <a:latin typeface="Times New Roman" pitchFamily="18" charset="0"/>
                <a:cs typeface="Times New Roman" pitchFamily="18" charset="0"/>
              </a:rPr>
              <a:t>Input: </a:t>
            </a:r>
            <a:r>
              <a:rPr lang="en-GB" sz="1800" b="1" smtClean="0">
                <a:latin typeface="Times New Roman" pitchFamily="18" charset="0"/>
                <a:cs typeface="Times New Roman" pitchFamily="18" charset="0"/>
              </a:rPr>
              <a:t>X</a:t>
            </a:r>
          </a:p>
          <a:p>
            <a:pPr eaLnBrk="1" hangingPunct="1">
              <a:buFontTx/>
              <a:buNone/>
            </a:pPr>
            <a:r>
              <a:rPr lang="en-GB" sz="1800" smtClean="0">
                <a:latin typeface="Times New Roman" pitchFamily="18" charset="0"/>
                <a:cs typeface="Times New Roman" pitchFamily="18" charset="0"/>
              </a:rPr>
              <a:t>Random init of </a:t>
            </a:r>
            <a:r>
              <a:rPr lang="en-GB" sz="1800" b="1" smtClean="0">
                <a:latin typeface="Times New Roman" pitchFamily="18" charset="0"/>
                <a:cs typeface="Times New Roman" pitchFamily="18" charset="0"/>
              </a:rPr>
              <a:t>W</a:t>
            </a:r>
          </a:p>
          <a:p>
            <a:pPr eaLnBrk="1" hangingPunct="1">
              <a:buFontTx/>
              <a:buNone/>
            </a:pPr>
            <a:r>
              <a:rPr lang="en-GB" sz="1800" smtClean="0">
                <a:latin typeface="Times New Roman" pitchFamily="18" charset="0"/>
                <a:cs typeface="Times New Roman" pitchFamily="18" charset="0"/>
              </a:rPr>
              <a:t>Iterate until convergence:</a:t>
            </a:r>
          </a:p>
          <a:p>
            <a:pPr eaLnBrk="1" hangingPunct="1">
              <a:buFontTx/>
              <a:buNone/>
            </a:pPr>
            <a:endParaRPr lang="en-GB" sz="18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endParaRPr lang="en-GB" sz="18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endParaRPr lang="en-GB" sz="18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en-GB" sz="1800" smtClean="0">
                <a:latin typeface="Times New Roman" pitchFamily="18" charset="0"/>
                <a:cs typeface="Times New Roman" pitchFamily="18" charset="0"/>
              </a:rPr>
              <a:t>Output: </a:t>
            </a:r>
            <a:r>
              <a:rPr lang="en-GB" sz="1800" b="1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GB" sz="180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1800" b="1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GB" sz="1800" smtClean="0"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graphicFrame>
        <p:nvGraphicFramePr>
          <p:cNvPr id="6146" name="Object 3"/>
          <p:cNvGraphicFramePr>
            <a:graphicFrameLocks noChangeAspect="1"/>
          </p:cNvGraphicFramePr>
          <p:nvPr>
            <p:ph sz="quarter" idx="2"/>
          </p:nvPr>
        </p:nvGraphicFramePr>
        <p:xfrm>
          <a:off x="6427788" y="2773363"/>
          <a:ext cx="1752600" cy="1101725"/>
        </p:xfrm>
        <a:graphic>
          <a:graphicData uri="http://schemas.openxmlformats.org/presentationml/2006/ole">
            <p:oleObj spid="_x0000_s3074" name="Equation" r:id="rId4" imgW="1231560" imgH="774360" progId="Equation.3">
              <p:embed/>
            </p:oleObj>
          </a:graphicData>
        </a:graphic>
      </p:graphicFrame>
      <p:sp>
        <p:nvSpPr>
          <p:cNvPr id="6150" name="Text Box 4"/>
          <p:cNvSpPr txBox="1">
            <a:spLocks noChangeArrowheads="1"/>
          </p:cNvSpPr>
          <p:nvPr/>
        </p:nvSpPr>
        <p:spPr bwMode="auto">
          <a:xfrm>
            <a:off x="533400" y="1600200"/>
            <a:ext cx="4495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l-GR" sz="2000">
              <a:solidFill>
                <a:srgbClr val="00CC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147" name="Object 5"/>
          <p:cNvGraphicFramePr>
            <a:graphicFrameLocks noChangeAspect="1"/>
          </p:cNvGraphicFramePr>
          <p:nvPr>
            <p:ph sz="quarter" idx="3"/>
          </p:nvPr>
        </p:nvGraphicFramePr>
        <p:xfrm>
          <a:off x="457200" y="2438400"/>
          <a:ext cx="4437062" cy="830262"/>
        </p:xfrm>
        <a:graphic>
          <a:graphicData uri="http://schemas.openxmlformats.org/presentationml/2006/ole">
            <p:oleObj spid="_x0000_s3075" name="Equation" r:id="rId5" imgW="2400120" imgH="431640" progId="Equation.3">
              <p:embed/>
            </p:oleObj>
          </a:graphicData>
        </a:graphic>
      </p:graphicFrame>
      <p:graphicFrame>
        <p:nvGraphicFramePr>
          <p:cNvPr id="6148" name="Object 6"/>
          <p:cNvGraphicFramePr>
            <a:graphicFrameLocks noChangeAspect="1"/>
          </p:cNvGraphicFramePr>
          <p:nvPr/>
        </p:nvGraphicFramePr>
        <p:xfrm>
          <a:off x="762000" y="3429000"/>
          <a:ext cx="3581400" cy="744538"/>
        </p:xfrm>
        <a:graphic>
          <a:graphicData uri="http://schemas.openxmlformats.org/presentationml/2006/ole">
            <p:oleObj spid="_x0000_s3076" name="Equation" r:id="rId6" imgW="1892160" imgH="393480" progId="Equation.3">
              <p:embed/>
            </p:oleObj>
          </a:graphicData>
        </a:graphic>
      </p:graphicFrame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228600" y="4343400"/>
            <a:ext cx="5638800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2000">
                <a:solidFill>
                  <a:srgbClr val="00CC99"/>
                </a:solidFill>
                <a:latin typeface="Times New Roman" pitchFamily="18" charset="0"/>
                <a:cs typeface="Times New Roman" pitchFamily="18" charset="0"/>
              </a:rPr>
              <a:t>  where g(.) is derivative of G(.),  </a:t>
            </a:r>
            <a:br>
              <a:rPr lang="en-GB" sz="2000">
                <a:solidFill>
                  <a:srgbClr val="00CC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GB" sz="2000">
                <a:solidFill>
                  <a:srgbClr val="00CC99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en-GB" sz="2000" b="1">
                <a:solidFill>
                  <a:srgbClr val="00CC99"/>
                </a:solidFill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GB" sz="2000">
                <a:solidFill>
                  <a:srgbClr val="00CC99"/>
                </a:solidFill>
                <a:latin typeface="Times New Roman" pitchFamily="18" charset="0"/>
                <a:cs typeface="Times New Roman" pitchFamily="18" charset="0"/>
              </a:rPr>
              <a:t> is the rotation transform sought</a:t>
            </a:r>
            <a:br>
              <a:rPr lang="en-GB" sz="2000">
                <a:solidFill>
                  <a:srgbClr val="00CC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GB" sz="2000">
                <a:solidFill>
                  <a:srgbClr val="00CC99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el-GR" sz="2000" b="1">
                <a:solidFill>
                  <a:srgbClr val="00CC99"/>
                </a:solidFill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en-GB" sz="2000" b="1">
                <a:solidFill>
                  <a:srgbClr val="00CC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>
                <a:solidFill>
                  <a:srgbClr val="00CC99"/>
                </a:solidFill>
                <a:latin typeface="Times New Roman" pitchFamily="18" charset="0"/>
                <a:cs typeface="Times New Roman" pitchFamily="18" charset="0"/>
              </a:rPr>
              <a:t>is Lagrange multiplier to enforce that            W is an orthogonal transform i.e. a rotation</a:t>
            </a:r>
          </a:p>
          <a:p>
            <a:pPr algn="l">
              <a:spcBef>
                <a:spcPct val="50000"/>
              </a:spcBef>
            </a:pPr>
            <a:r>
              <a:rPr lang="en-GB" sz="2000">
                <a:solidFill>
                  <a:srgbClr val="00CC99"/>
                </a:solidFill>
                <a:latin typeface="Times New Roman" pitchFamily="18" charset="0"/>
                <a:cs typeface="Times New Roman" pitchFamily="18" charset="0"/>
              </a:rPr>
              <a:t>Solve by fixed point iterations</a:t>
            </a:r>
          </a:p>
          <a:p>
            <a:pPr algn="l">
              <a:spcBef>
                <a:spcPct val="50000"/>
              </a:spcBef>
            </a:pPr>
            <a:r>
              <a:rPr lang="en-GB" sz="2000">
                <a:solidFill>
                  <a:srgbClr val="00CC99"/>
                </a:solidFill>
                <a:latin typeface="Times New Roman" pitchFamily="18" charset="0"/>
                <a:cs typeface="Times New Roman" pitchFamily="18" charset="0"/>
              </a:rPr>
              <a:t>The effect of</a:t>
            </a:r>
            <a:r>
              <a:rPr lang="en-GB" sz="2000" b="1">
                <a:solidFill>
                  <a:srgbClr val="00CC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000" b="1">
                <a:solidFill>
                  <a:srgbClr val="00CC99"/>
                </a:solidFill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en-GB" sz="2000">
                <a:solidFill>
                  <a:srgbClr val="00CC99"/>
                </a:solidFill>
                <a:latin typeface="Times New Roman" pitchFamily="18" charset="0"/>
                <a:cs typeface="Times New Roman" pitchFamily="18" charset="0"/>
              </a:rPr>
              <a:t> is an orthogonal de-correlation</a:t>
            </a:r>
            <a:endParaRPr lang="el-GR" sz="2000">
              <a:solidFill>
                <a:srgbClr val="00CC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6553200" y="0"/>
            <a:ext cx="2590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2000">
                <a:solidFill>
                  <a:srgbClr val="00CC99"/>
                </a:solidFill>
                <a:latin typeface="Times New Roman" pitchFamily="18" charset="0"/>
                <a:cs typeface="Times New Roman" pitchFamily="18" charset="0"/>
              </a:rPr>
              <a:t>Aapo Hyvarinen (97)</a:t>
            </a:r>
          </a:p>
        </p:txBody>
      </p:sp>
      <p:sp>
        <p:nvSpPr>
          <p:cNvPr id="6153" name="Rectangle 9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GB" sz="2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Computing the rotation step</a:t>
            </a:r>
            <a:endParaRPr lang="en-US" sz="28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54" name="Text Box 10"/>
          <p:cNvSpPr txBox="1">
            <a:spLocks noChangeArrowheads="1"/>
          </p:cNvSpPr>
          <p:nvPr/>
        </p:nvSpPr>
        <p:spPr bwMode="auto">
          <a:xfrm>
            <a:off x="457200" y="1447800"/>
            <a:ext cx="5410200" cy="1006475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2000">
                <a:solidFill>
                  <a:srgbClr val="00CC99"/>
                </a:solidFill>
                <a:latin typeface="Times New Roman" pitchFamily="18" charset="0"/>
                <a:cs typeface="Times New Roman" pitchFamily="18" charset="0"/>
              </a:rPr>
              <a:t>This is based on an the maximisation of an objective function G(.) which contains an approximate non-Gaussianity measure. </a:t>
            </a:r>
            <a:endParaRPr lang="en-US" sz="2000">
              <a:solidFill>
                <a:srgbClr val="00CC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55" name="Text Box 11"/>
          <p:cNvSpPr txBox="1">
            <a:spLocks noChangeArrowheads="1"/>
          </p:cNvSpPr>
          <p:nvPr/>
        </p:nvSpPr>
        <p:spPr bwMode="auto">
          <a:xfrm>
            <a:off x="5943600" y="5257800"/>
            <a:ext cx="2667000" cy="45720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 sz="2400">
              <a:solidFill>
                <a:srgbClr val="00CC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56" name="Text Box 12"/>
          <p:cNvSpPr txBox="1">
            <a:spLocks noChangeArrowheads="1"/>
          </p:cNvSpPr>
          <p:nvPr/>
        </p:nvSpPr>
        <p:spPr bwMode="auto">
          <a:xfrm>
            <a:off x="5943600" y="4495800"/>
            <a:ext cx="2971800" cy="1878013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 typeface="Wingdings" pitchFamily="2" charset="2"/>
              <a:buChar char="Ø"/>
            </a:pPr>
            <a:r>
              <a:rPr lang="en-GB">
                <a:solidFill>
                  <a:srgbClr val="00CC99"/>
                </a:solidFill>
                <a:latin typeface="Times New Roman" pitchFamily="18" charset="0"/>
                <a:cs typeface="Times New Roman" pitchFamily="18" charset="0"/>
              </a:rPr>
              <a:t>The overall transform then to take </a:t>
            </a:r>
            <a:r>
              <a:rPr lang="en-GB" b="1">
                <a:solidFill>
                  <a:srgbClr val="00CC99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GB">
                <a:solidFill>
                  <a:srgbClr val="00CC99"/>
                </a:solidFill>
                <a:latin typeface="Times New Roman" pitchFamily="18" charset="0"/>
                <a:cs typeface="Times New Roman" pitchFamily="18" charset="0"/>
              </a:rPr>
              <a:t> back to </a:t>
            </a:r>
            <a:r>
              <a:rPr lang="en-GB" b="1">
                <a:solidFill>
                  <a:srgbClr val="00CC99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GB">
                <a:solidFill>
                  <a:srgbClr val="00CC99"/>
                </a:solidFill>
                <a:latin typeface="Times New Roman" pitchFamily="18" charset="0"/>
                <a:cs typeface="Times New Roman" pitchFamily="18" charset="0"/>
              </a:rPr>
              <a:t> is (</a:t>
            </a:r>
            <a:r>
              <a:rPr lang="en-GB" b="1">
                <a:solidFill>
                  <a:srgbClr val="00CC99"/>
                </a:solidFill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GB" baseline="30000">
                <a:solidFill>
                  <a:srgbClr val="00CC99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GB" b="1">
                <a:solidFill>
                  <a:srgbClr val="00CC99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GB">
                <a:solidFill>
                  <a:srgbClr val="00CC99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l">
              <a:spcBef>
                <a:spcPct val="50000"/>
              </a:spcBef>
              <a:buFont typeface="Wingdings" pitchFamily="2" charset="2"/>
              <a:buChar char="Ø"/>
            </a:pPr>
            <a:r>
              <a:rPr lang="en-GB">
                <a:solidFill>
                  <a:srgbClr val="00CC99"/>
                </a:solidFill>
                <a:latin typeface="Times New Roman" pitchFamily="18" charset="0"/>
                <a:cs typeface="Times New Roman" pitchFamily="18" charset="0"/>
              </a:rPr>
              <a:t>There are several g(.) options, each will work best in special cases. See FastICA sw / tut for details.</a:t>
            </a:r>
            <a:endParaRPr lang="en-US">
              <a:solidFill>
                <a:srgbClr val="00CC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ICA pros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Completely data driven</a:t>
            </a:r>
          </a:p>
          <a:p>
            <a:r>
              <a:rPr lang="en-US" dirty="0" smtClean="0"/>
              <a:t>Does not require </a:t>
            </a:r>
            <a:r>
              <a:rPr lang="en-US" dirty="0" err="1" smtClean="0"/>
              <a:t>bandpass</a:t>
            </a:r>
            <a:r>
              <a:rPr lang="en-US" dirty="0" smtClean="0"/>
              <a:t> filter</a:t>
            </a:r>
          </a:p>
          <a:p>
            <a:r>
              <a:rPr lang="en-US" dirty="0" smtClean="0"/>
              <a:t>Dose not require a mask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3288</TotalTime>
  <Words>1606</Words>
  <Application>Microsoft Office PowerPoint</Application>
  <PresentationFormat>On-screen Show (4:3)</PresentationFormat>
  <Paragraphs>273</Paragraphs>
  <Slides>29</Slides>
  <Notes>9</Notes>
  <HiddenSlides>2</HiddenSlides>
  <MMClips>4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1" baseType="lpstr">
      <vt:lpstr>Office Theme</vt:lpstr>
      <vt:lpstr>Equation</vt:lpstr>
      <vt:lpstr>Voxel Continues Bi-clusters (ConBics) Evaluation</vt:lpstr>
      <vt:lpstr>Background</vt:lpstr>
      <vt:lpstr>Independent Component Analysis (ICA)</vt:lpstr>
      <vt:lpstr>Slide 4</vt:lpstr>
      <vt:lpstr>Classical ICA estimation</vt:lpstr>
      <vt:lpstr>Mathematical definition from A.Hyvarinen, A.Karhunen, E.Oja ‘Independent Component Analysis’</vt:lpstr>
      <vt:lpstr>ICA stages</vt:lpstr>
      <vt:lpstr>Computing the rotation step</vt:lpstr>
      <vt:lpstr>ICA pros</vt:lpstr>
      <vt:lpstr>ICA cons.</vt:lpstr>
      <vt:lpstr>Our approach for data driven network detection (“Local clustering”)</vt:lpstr>
      <vt:lpstr>Some assumptions that we make </vt:lpstr>
      <vt:lpstr>Comparison on one dataset (5 min rest)</vt:lpstr>
      <vt:lpstr>ICA result sizes</vt:lpstr>
      <vt:lpstr>Why do we want to look at temporal dynamics?</vt:lpstr>
      <vt:lpstr>Example: the triple core network model</vt:lpstr>
      <vt:lpstr>The triple core network model – cont.</vt:lpstr>
      <vt:lpstr>Existing approaches for temporal dynamics</vt:lpstr>
      <vt:lpstr>ConBic approach</vt:lpstr>
      <vt:lpstr>Can a bic tell us anything new?</vt:lpstr>
      <vt:lpstr>One example – Bic #264 </vt:lpstr>
      <vt:lpstr>Another example– Bic #646 </vt:lpstr>
      <vt:lpstr>Another example- Bic 358</vt:lpstr>
      <vt:lpstr>So what do we get?</vt:lpstr>
      <vt:lpstr>How can we evaluate a single bic?</vt:lpstr>
      <vt:lpstr>How can we evaluate a solution?</vt:lpstr>
      <vt:lpstr>ConBic results size</vt:lpstr>
      <vt:lpstr>Selected ICA clusters according to our evaluation</vt:lpstr>
      <vt:lpstr>Comparison on one dataset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Voxel Bi-clusters Evaluation</dc:title>
  <dc:creator>adimaron</dc:creator>
  <cp:lastModifiedBy>adimaron</cp:lastModifiedBy>
  <cp:revision>337</cp:revision>
  <dcterms:created xsi:type="dcterms:W3CDTF">2012-01-15T15:21:25Z</dcterms:created>
  <dcterms:modified xsi:type="dcterms:W3CDTF">2012-01-18T07:21:50Z</dcterms:modified>
</cp:coreProperties>
</file>